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61" r:id="rId6"/>
    <p:sldId id="263" r:id="rId7"/>
    <p:sldId id="262" r:id="rId8"/>
    <p:sldId id="265" r:id="rId9"/>
    <p:sldId id="264" r:id="rId10"/>
    <p:sldId id="266" r:id="rId11"/>
    <p:sldId id="267" r:id="rId12"/>
    <p:sldId id="268" r:id="rId13"/>
    <p:sldId id="269" r:id="rId14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FFDDE"/>
    <a:srgbClr val="FFFFFF"/>
    <a:srgbClr val="419F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4660"/>
  </p:normalViewPr>
  <p:slideViewPr>
    <p:cSldViewPr snapToGrid="0">
      <p:cViewPr>
        <p:scale>
          <a:sx n="80" d="100"/>
          <a:sy n="80" d="100"/>
        </p:scale>
        <p:origin x="734" y="1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3F42D07-2492-454F-9137-7BA974080E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18B1B362-967B-434A-8BB9-F1D0CE3C7B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6C93049-6018-4B98-9CE2-81D28BD03F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D8059-C20D-4D12-8436-349B5C855766}" type="datetimeFigureOut">
              <a:rPr lang="it-IT" smtClean="0"/>
              <a:t>03/07/2021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CCA5777-B017-4069-BDF8-D9F787B21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B3AD397-7327-44C1-B998-7AE6233D4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598EC-7601-46BE-87B9-1444C3111D0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172459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6347452-768A-4A54-90F7-231601536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6CA22264-4322-47A1-8201-E0B5E0CA5C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34F9CE8-616C-4EAD-BD2E-5358C049F8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D8059-C20D-4D12-8436-349B5C855766}" type="datetimeFigureOut">
              <a:rPr lang="it-IT" smtClean="0"/>
              <a:t>03/07/2021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E0C6113-D4B3-4A0B-B2DB-EF08726C66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B45B785-92A4-44BF-A9E6-C9E960A88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598EC-7601-46BE-87B9-1444C3111D0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072341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F93DD1C6-DF04-4A20-81FF-2A63BC32441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F5D971EB-BF1C-4313-8B61-C0CD5CBC6A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E294996-2650-4D6F-901F-166532B73D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D8059-C20D-4D12-8436-349B5C855766}" type="datetimeFigureOut">
              <a:rPr lang="it-IT" smtClean="0"/>
              <a:t>03/07/2021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0372447-0D4B-4B51-977F-975F6E8F93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55589FA-FCB4-468B-B314-63A2D8F70E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598EC-7601-46BE-87B9-1444C3111D0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867972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43FD183-B473-4294-9E71-21A459A9C6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75B4523-2172-449C-B08C-1468BA9FE8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DE644B4-908F-4C77-B6B2-2B0B69DC35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D8059-C20D-4D12-8436-349B5C855766}" type="datetimeFigureOut">
              <a:rPr lang="it-IT" smtClean="0"/>
              <a:t>03/07/2021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AA99359-0F2D-4540-B126-098DE32C50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E087C5C-B434-4EA3-9791-3A6E481F9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598EC-7601-46BE-87B9-1444C3111D0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491305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5F5F481-21B9-4AA5-B228-4576393BBA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27D289A6-530F-4B6D-9B2E-0EAC06640D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842D537-2DF9-49CC-BCB7-F5A1B21916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D8059-C20D-4D12-8436-349B5C855766}" type="datetimeFigureOut">
              <a:rPr lang="it-IT" smtClean="0"/>
              <a:t>03/07/2021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3C8FCAA-4D12-4E98-821A-AC9497480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06B9BC7-5A7D-4FFC-A39B-6BBC38BFA8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598EC-7601-46BE-87B9-1444C3111D0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937772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41B3B35-4EE8-4043-A361-76102C377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1018917-FA38-479C-91AB-7076B6DE8D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CD664A2D-49BA-4286-88E2-4DBC295DD3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6788EA98-C636-463C-BABB-D1990FCC9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D8059-C20D-4D12-8436-349B5C855766}" type="datetimeFigureOut">
              <a:rPr lang="it-IT" smtClean="0"/>
              <a:t>03/07/2021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60D8D043-7CF2-4E6B-8959-49E4697F2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437DE292-0841-4C91-82F6-4E10B5C68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598EC-7601-46BE-87B9-1444C3111D0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258553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BC0FF44-D185-4F1E-A2CC-0C875E255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E0FBE5FD-0471-43A6-B7D8-A0AD588C9A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4F655495-9301-45C1-B8CB-AB3A6E79FA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F6A110CF-AEE8-41EF-BE2A-0A08C2A5A4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053A9D26-ACEA-45F5-9985-AF1B428C21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4726AF3D-4580-484B-87DC-B207A8BC85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D8059-C20D-4D12-8436-349B5C855766}" type="datetimeFigureOut">
              <a:rPr lang="it-IT" smtClean="0"/>
              <a:t>03/07/2021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50AA4E24-19F8-472B-BEDC-D251310A6D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6546B09E-E060-449B-A008-1DD8115FA2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598EC-7601-46BE-87B9-1444C3111D0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0732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EFF0C0F-1D09-4F5B-BC2F-FE1B2DA13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24AB2605-A476-47F9-B204-B6A6C8F2C3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D8059-C20D-4D12-8436-349B5C855766}" type="datetimeFigureOut">
              <a:rPr lang="it-IT" smtClean="0"/>
              <a:t>03/07/2021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05E5BC40-DD29-43B8-9FC4-1B2269DCAE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D3B87DED-007D-4067-BB55-1BCDAA1DC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598EC-7601-46BE-87B9-1444C3111D0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034448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CF87C61F-47A2-45A4-8440-585E1920C2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D8059-C20D-4D12-8436-349B5C855766}" type="datetimeFigureOut">
              <a:rPr lang="it-IT" smtClean="0"/>
              <a:t>03/07/2021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70A711C3-1772-4659-AE9F-BD52EE85CC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64FA237A-DB19-4D24-B2BA-21E03EB28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598EC-7601-46BE-87B9-1444C3111D0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988306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8910937-52F5-4598-A136-B1E4DFA451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4881579-F010-42A6-8DAB-52F1EB544A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9F699C98-0082-410C-B23D-414B25BFD5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C007EBA8-E199-4A9F-B81C-01DEEECFC1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D8059-C20D-4D12-8436-349B5C855766}" type="datetimeFigureOut">
              <a:rPr lang="it-IT" smtClean="0"/>
              <a:t>03/07/2021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EB7BA3DC-DBF1-4EB3-835D-DDCC2273A6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64B62887-CF31-45CA-91F4-8001C9D0A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598EC-7601-46BE-87B9-1444C3111D0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405118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7CB8F16-A094-47BB-BBE8-72D5620896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6EE8FF3F-B8EC-4A03-B9AC-2B14736C360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C3A40502-7B88-4E3D-990B-19C7617685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E896768E-84C3-4B71-82CC-134E9D2E07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D8059-C20D-4D12-8436-349B5C855766}" type="datetimeFigureOut">
              <a:rPr lang="it-IT" smtClean="0"/>
              <a:t>03/07/2021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0760F2C6-7CD9-4980-A857-E0FFC16CD3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3C3083EE-E600-473B-BFE1-809EAEEBC0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598EC-7601-46BE-87B9-1444C3111D0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072605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801BFD83-5EDC-4C9E-9EB4-FBD8FDCC2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3A0EEDE6-8A68-4B54-B18E-8B09796E91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4E7E8CC-2893-4FAB-A7A2-A19104663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6D8059-C20D-4D12-8436-349B5C855766}" type="datetimeFigureOut">
              <a:rPr lang="it-IT" smtClean="0"/>
              <a:t>03/07/2021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4103075-CD02-4087-A3B2-364079669F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F4819D1-F2D6-4303-9FE1-C9CC06B7DD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3598EC-7601-46BE-87B9-1444C3111D0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67347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0.png"/><Relationship Id="rId5" Type="http://schemas.openxmlformats.org/officeDocument/2006/relationships/image" Target="../media/image5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12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9.png"/><Relationship Id="rId5" Type="http://schemas.openxmlformats.org/officeDocument/2006/relationships/image" Target="../media/image5.png"/><Relationship Id="rId10" Type="http://schemas.openxmlformats.org/officeDocument/2006/relationships/image" Target="../media/image39.png"/><Relationship Id="rId4" Type="http://schemas.openxmlformats.org/officeDocument/2006/relationships/image" Target="../media/image3.png"/><Relationship Id="rId9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0.png"/><Relationship Id="rId5" Type="http://schemas.openxmlformats.org/officeDocument/2006/relationships/image" Target="../media/image5.png"/><Relationship Id="rId10" Type="http://schemas.openxmlformats.org/officeDocument/2006/relationships/image" Target="../media/image40.png"/><Relationship Id="rId4" Type="http://schemas.openxmlformats.org/officeDocument/2006/relationships/image" Target="../media/image3.png"/><Relationship Id="rId9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43.pn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12" Type="http://schemas.openxmlformats.org/officeDocument/2006/relationships/image" Target="../media/image4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4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3.png"/><Relationship Id="rId9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6.png"/><Relationship Id="rId3" Type="http://schemas.openxmlformats.org/officeDocument/2006/relationships/image" Target="../media/image2.png"/><Relationship Id="rId7" Type="http://schemas.openxmlformats.org/officeDocument/2006/relationships/image" Target="../media/image14.png"/><Relationship Id="rId12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5.png"/><Relationship Id="rId5" Type="http://schemas.openxmlformats.org/officeDocument/2006/relationships/image" Target="../media/image9.png"/><Relationship Id="rId15" Type="http://schemas.openxmlformats.org/officeDocument/2006/relationships/image" Target="../media/image8.png"/><Relationship Id="rId10" Type="http://schemas.openxmlformats.org/officeDocument/2006/relationships/image" Target="../media/image3.png"/><Relationship Id="rId4" Type="http://schemas.openxmlformats.org/officeDocument/2006/relationships/image" Target="../media/image12.png"/><Relationship Id="rId9" Type="http://schemas.openxmlformats.org/officeDocument/2006/relationships/image" Target="../media/image15.png"/><Relationship Id="rId1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13.png"/><Relationship Id="rId3" Type="http://schemas.openxmlformats.org/officeDocument/2006/relationships/image" Target="../media/image2.png"/><Relationship Id="rId7" Type="http://schemas.openxmlformats.org/officeDocument/2006/relationships/image" Target="../media/image17.png"/><Relationship Id="rId12" Type="http://schemas.openxmlformats.org/officeDocument/2006/relationships/image" Target="../media/image20.png"/><Relationship Id="rId17" Type="http://schemas.openxmlformats.org/officeDocument/2006/relationships/image" Target="../media/image8.png"/><Relationship Id="rId2" Type="http://schemas.openxmlformats.org/officeDocument/2006/relationships/image" Target="../media/image1.jpeg"/><Relationship Id="rId16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9.png"/><Relationship Id="rId5" Type="http://schemas.openxmlformats.org/officeDocument/2006/relationships/image" Target="../media/image5.png"/><Relationship Id="rId15" Type="http://schemas.openxmlformats.org/officeDocument/2006/relationships/image" Target="../media/image21.png"/><Relationship Id="rId10" Type="http://schemas.openxmlformats.org/officeDocument/2006/relationships/image" Target="../media/image12.png"/><Relationship Id="rId4" Type="http://schemas.openxmlformats.org/officeDocument/2006/relationships/image" Target="../media/image3.png"/><Relationship Id="rId9" Type="http://schemas.openxmlformats.org/officeDocument/2006/relationships/image" Target="../media/image19.png"/><Relationship Id="rId1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4.png"/><Relationship Id="rId18" Type="http://schemas.openxmlformats.org/officeDocument/2006/relationships/image" Target="../media/image29.png"/><Relationship Id="rId3" Type="http://schemas.openxmlformats.org/officeDocument/2006/relationships/image" Target="../media/image2.png"/><Relationship Id="rId21" Type="http://schemas.openxmlformats.org/officeDocument/2006/relationships/image" Target="../media/image9.png"/><Relationship Id="rId7" Type="http://schemas.openxmlformats.org/officeDocument/2006/relationships/image" Target="../media/image7.png"/><Relationship Id="rId12" Type="http://schemas.openxmlformats.org/officeDocument/2006/relationships/image" Target="../media/image23.png"/><Relationship Id="rId17" Type="http://schemas.openxmlformats.org/officeDocument/2006/relationships/image" Target="../media/image28.png"/><Relationship Id="rId2" Type="http://schemas.openxmlformats.org/officeDocument/2006/relationships/image" Target="../media/image1.jpeg"/><Relationship Id="rId16" Type="http://schemas.openxmlformats.org/officeDocument/2006/relationships/image" Target="../media/image27.png"/><Relationship Id="rId20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22.png"/><Relationship Id="rId5" Type="http://schemas.openxmlformats.org/officeDocument/2006/relationships/image" Target="../media/image5.png"/><Relationship Id="rId15" Type="http://schemas.openxmlformats.org/officeDocument/2006/relationships/image" Target="../media/image26.png"/><Relationship Id="rId10" Type="http://schemas.openxmlformats.org/officeDocument/2006/relationships/image" Target="../media/image19.png"/><Relationship Id="rId19" Type="http://schemas.openxmlformats.org/officeDocument/2006/relationships/image" Target="../media/image30.png"/><Relationship Id="rId4" Type="http://schemas.openxmlformats.org/officeDocument/2006/relationships/image" Target="../media/image3.png"/><Relationship Id="rId9" Type="http://schemas.openxmlformats.org/officeDocument/2006/relationships/image" Target="../media/image18.png"/><Relationship Id="rId14" Type="http://schemas.openxmlformats.org/officeDocument/2006/relationships/image" Target="../media/image25.png"/><Relationship Id="rId22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3.png"/><Relationship Id="rId9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10.pn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12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8.png"/><Relationship Id="rId5" Type="http://schemas.openxmlformats.org/officeDocument/2006/relationships/image" Target="../media/image5.png"/><Relationship Id="rId10" Type="http://schemas.openxmlformats.org/officeDocument/2006/relationships/image" Target="../media/image33.png"/><Relationship Id="rId4" Type="http://schemas.openxmlformats.org/officeDocument/2006/relationships/image" Target="../media/image3.png"/><Relationship Id="rId9" Type="http://schemas.openxmlformats.org/officeDocument/2006/relationships/image" Target="../media/image3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0.png"/><Relationship Id="rId5" Type="http://schemas.openxmlformats.org/officeDocument/2006/relationships/image" Target="../media/image5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0.png"/><Relationship Id="rId5" Type="http://schemas.openxmlformats.org/officeDocument/2006/relationships/image" Target="../media/image5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0.png"/><Relationship Id="rId5" Type="http://schemas.openxmlformats.org/officeDocument/2006/relationships/image" Target="../media/image5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Notte 4k Ultra HD Wallpaper | Sfondo | 4096x2733">
            <a:extLst>
              <a:ext uri="{FF2B5EF4-FFF2-40B4-BE49-F238E27FC236}">
                <a16:creationId xmlns:a16="http://schemas.microsoft.com/office/drawing/2014/main" id="{87D30E07-D0FD-4FD3-98C2-652DDE8262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2239" y="-2"/>
            <a:ext cx="936975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D1AA1B1A-464B-4181-9FB9-C9483E9E0D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822245" cy="6858000"/>
          </a:xfrm>
          <a:prstGeom prst="rect">
            <a:avLst/>
          </a:prstGeom>
        </p:spPr>
      </p:pic>
      <p:sp>
        <p:nvSpPr>
          <p:cNvPr id="6" name="Rettangolo 5">
            <a:extLst>
              <a:ext uri="{FF2B5EF4-FFF2-40B4-BE49-F238E27FC236}">
                <a16:creationId xmlns:a16="http://schemas.microsoft.com/office/drawing/2014/main" id="{156D588F-1EC9-49DF-8305-C561E697ECAF}"/>
              </a:ext>
            </a:extLst>
          </p:cNvPr>
          <p:cNvSpPr/>
          <p:nvPr/>
        </p:nvSpPr>
        <p:spPr>
          <a:xfrm>
            <a:off x="0" y="328245"/>
            <a:ext cx="2822244" cy="451339"/>
          </a:xfrm>
          <a:prstGeom prst="rect">
            <a:avLst/>
          </a:prstGeom>
          <a:solidFill>
            <a:srgbClr val="419F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FD1723B6-A801-44B2-8319-8EB48511E418}"/>
              </a:ext>
            </a:extLst>
          </p:cNvPr>
          <p:cNvSpPr txBox="1"/>
          <p:nvPr/>
        </p:nvSpPr>
        <p:spPr>
          <a:xfrm>
            <a:off x="465950" y="369249"/>
            <a:ext cx="2227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IoT </a:t>
            </a:r>
            <a:r>
              <a:rPr lang="it-IT" dirty="0" err="1">
                <a:solidFill>
                  <a:schemeClr val="bg1"/>
                </a:solidFill>
              </a:rPr>
              <a:t>logger</a:t>
            </a:r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38" name="Rettangolo 37">
            <a:extLst>
              <a:ext uri="{FF2B5EF4-FFF2-40B4-BE49-F238E27FC236}">
                <a16:creationId xmlns:a16="http://schemas.microsoft.com/office/drawing/2014/main" id="{2BF3BF4A-2D79-475E-8E4D-8A49DACBCF29}"/>
              </a:ext>
            </a:extLst>
          </p:cNvPr>
          <p:cNvSpPr/>
          <p:nvPr/>
        </p:nvSpPr>
        <p:spPr>
          <a:xfrm>
            <a:off x="0" y="779584"/>
            <a:ext cx="2822244" cy="4513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0" name="CasellaDiTesto 39">
            <a:extLst>
              <a:ext uri="{FF2B5EF4-FFF2-40B4-BE49-F238E27FC236}">
                <a16:creationId xmlns:a16="http://schemas.microsoft.com/office/drawing/2014/main" id="{7A8407F1-7DC8-4CB1-A7A8-B631DAE8F573}"/>
              </a:ext>
            </a:extLst>
          </p:cNvPr>
          <p:cNvSpPr txBox="1"/>
          <p:nvPr/>
        </p:nvSpPr>
        <p:spPr>
          <a:xfrm>
            <a:off x="465950" y="820588"/>
            <a:ext cx="2227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Technologies</a:t>
            </a:r>
          </a:p>
        </p:txBody>
      </p:sp>
      <p:sp>
        <p:nvSpPr>
          <p:cNvPr id="41" name="Rettangolo 40">
            <a:extLst>
              <a:ext uri="{FF2B5EF4-FFF2-40B4-BE49-F238E27FC236}">
                <a16:creationId xmlns:a16="http://schemas.microsoft.com/office/drawing/2014/main" id="{93B7FB8C-54CE-474C-9790-E9D2E654C71C}"/>
              </a:ext>
            </a:extLst>
          </p:cNvPr>
          <p:cNvSpPr/>
          <p:nvPr/>
        </p:nvSpPr>
        <p:spPr>
          <a:xfrm>
            <a:off x="0" y="1230922"/>
            <a:ext cx="2822244" cy="4513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3" name="CasellaDiTesto 42">
            <a:extLst>
              <a:ext uri="{FF2B5EF4-FFF2-40B4-BE49-F238E27FC236}">
                <a16:creationId xmlns:a16="http://schemas.microsoft.com/office/drawing/2014/main" id="{D3B36629-8E51-4E78-840D-580425CCDDD5}"/>
              </a:ext>
            </a:extLst>
          </p:cNvPr>
          <p:cNvSpPr txBox="1"/>
          <p:nvPr/>
        </p:nvSpPr>
        <p:spPr>
          <a:xfrm>
            <a:off x="465950" y="1271926"/>
            <a:ext cx="2227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Architecture</a:t>
            </a: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0624EDEF-D72D-4A7F-8261-1CFFD2255305}"/>
              </a:ext>
            </a:extLst>
          </p:cNvPr>
          <p:cNvSpPr/>
          <p:nvPr/>
        </p:nvSpPr>
        <p:spPr>
          <a:xfrm>
            <a:off x="2822242" y="-1"/>
            <a:ext cx="9369755" cy="4513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7" name="CasellaDiTesto 46">
            <a:extLst>
              <a:ext uri="{FF2B5EF4-FFF2-40B4-BE49-F238E27FC236}">
                <a16:creationId xmlns:a16="http://schemas.microsoft.com/office/drawing/2014/main" id="{127F7C9D-4586-4366-8E2A-20003A761790}"/>
              </a:ext>
            </a:extLst>
          </p:cNvPr>
          <p:cNvSpPr txBox="1"/>
          <p:nvPr/>
        </p:nvSpPr>
        <p:spPr>
          <a:xfrm>
            <a:off x="2822239" y="41002"/>
            <a:ext cx="2549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IoT </a:t>
            </a:r>
            <a:r>
              <a:rPr lang="it-IT" dirty="0" err="1"/>
              <a:t>logger</a:t>
            </a:r>
            <a:endParaRPr lang="it-IT" dirty="0"/>
          </a:p>
        </p:txBody>
      </p:sp>
      <p:sp>
        <p:nvSpPr>
          <p:cNvPr id="48" name="CasellaDiTesto 47">
            <a:extLst>
              <a:ext uri="{FF2B5EF4-FFF2-40B4-BE49-F238E27FC236}">
                <a16:creationId xmlns:a16="http://schemas.microsoft.com/office/drawing/2014/main" id="{C4D7DB90-54BF-4AC2-AB69-041883D5F56E}"/>
              </a:ext>
            </a:extLst>
          </p:cNvPr>
          <p:cNvSpPr txBox="1"/>
          <p:nvPr/>
        </p:nvSpPr>
        <p:spPr>
          <a:xfrm>
            <a:off x="3799343" y="5416973"/>
            <a:ext cx="74155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i="0" dirty="0">
                <a:solidFill>
                  <a:schemeClr val="bg2"/>
                </a:solidFill>
                <a:effectLst/>
                <a:latin typeface="-apple-system"/>
              </a:rPr>
              <a:t>IoT logger is an IoT architecture for gathering </a:t>
            </a:r>
            <a:r>
              <a:rPr lang="en-US" b="0" i="0" dirty="0" err="1">
                <a:solidFill>
                  <a:schemeClr val="bg2"/>
                </a:solidFill>
                <a:effectLst/>
                <a:latin typeface="-apple-system"/>
              </a:rPr>
              <a:t>informations</a:t>
            </a:r>
            <a:r>
              <a:rPr lang="en-US" b="0" i="0" dirty="0">
                <a:solidFill>
                  <a:schemeClr val="bg2"/>
                </a:solidFill>
                <a:effectLst/>
                <a:latin typeface="-apple-system"/>
              </a:rPr>
              <a:t> about IoT sensors.</a:t>
            </a:r>
          </a:p>
          <a:p>
            <a:r>
              <a:rPr lang="en-US" b="0" i="0" dirty="0">
                <a:solidFill>
                  <a:schemeClr val="bg2"/>
                </a:solidFill>
                <a:effectLst/>
                <a:latin typeface="-apple-system"/>
              </a:rPr>
              <a:t>It is based on RabbitMQ queues and works with </a:t>
            </a:r>
            <a:r>
              <a:rPr lang="en-US" b="0" i="0" dirty="0" err="1">
                <a:solidFill>
                  <a:schemeClr val="bg2"/>
                </a:solidFill>
                <a:effectLst/>
                <a:latin typeface="-apple-system"/>
              </a:rPr>
              <a:t>Nuclio</a:t>
            </a:r>
            <a:endParaRPr lang="en-US" b="0" i="0" dirty="0">
              <a:solidFill>
                <a:schemeClr val="bg2"/>
              </a:solidFill>
              <a:effectLst/>
              <a:latin typeface="-apple-system"/>
            </a:endParaRPr>
          </a:p>
        </p:txBody>
      </p:sp>
      <p:pic>
        <p:nvPicPr>
          <p:cNvPr id="50" name="Immagine 49">
            <a:extLst>
              <a:ext uri="{FF2B5EF4-FFF2-40B4-BE49-F238E27FC236}">
                <a16:creationId xmlns:a16="http://schemas.microsoft.com/office/drawing/2014/main" id="{42B2348E-266D-48DD-9E2A-C8A019B542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9046" y="4344610"/>
            <a:ext cx="996156" cy="996156"/>
          </a:xfrm>
          <a:prstGeom prst="rect">
            <a:avLst/>
          </a:prstGeom>
        </p:spPr>
      </p:pic>
      <p:pic>
        <p:nvPicPr>
          <p:cNvPr id="1034" name="Picture 10" descr="Github free icon">
            <a:extLst>
              <a:ext uri="{FF2B5EF4-FFF2-40B4-BE49-F238E27FC236}">
                <a16:creationId xmlns:a16="http://schemas.microsoft.com/office/drawing/2014/main" id="{F64C5135-5A69-4F52-A06C-D3E8FD1DD8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9875" y="6396740"/>
            <a:ext cx="314696" cy="314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CasellaDiTesto 56">
            <a:extLst>
              <a:ext uri="{FF2B5EF4-FFF2-40B4-BE49-F238E27FC236}">
                <a16:creationId xmlns:a16="http://schemas.microsoft.com/office/drawing/2014/main" id="{C1C34A5E-562D-489D-B367-72652FCC7BEA}"/>
              </a:ext>
            </a:extLst>
          </p:cNvPr>
          <p:cNvSpPr txBox="1"/>
          <p:nvPr/>
        </p:nvSpPr>
        <p:spPr>
          <a:xfrm>
            <a:off x="3307409" y="6369422"/>
            <a:ext cx="69172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-apple-system"/>
              </a:rPr>
              <a:t>https://github.com/mariomamo/iot-logger - by Mario Offertucci</a:t>
            </a:r>
            <a:endParaRPr lang="en-US" b="0" i="0" dirty="0">
              <a:solidFill>
                <a:schemeClr val="bg2"/>
              </a:solidFill>
              <a:effectLst/>
              <a:latin typeface="-apple-system"/>
            </a:endParaRPr>
          </a:p>
        </p:txBody>
      </p:sp>
      <p:pic>
        <p:nvPicPr>
          <p:cNvPr id="60" name="Immagine 59">
            <a:extLst>
              <a:ext uri="{FF2B5EF4-FFF2-40B4-BE49-F238E27FC236}">
                <a16:creationId xmlns:a16="http://schemas.microsoft.com/office/drawing/2014/main" id="{7FDF80CC-4E23-411D-B3FC-8E063AAC6F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62" y="421295"/>
            <a:ext cx="254978" cy="254978"/>
          </a:xfrm>
          <a:prstGeom prst="rect">
            <a:avLst/>
          </a:prstGeom>
        </p:spPr>
      </p:pic>
      <p:pic>
        <p:nvPicPr>
          <p:cNvPr id="61" name="Picture 12">
            <a:extLst>
              <a:ext uri="{FF2B5EF4-FFF2-40B4-BE49-F238E27FC236}">
                <a16:creationId xmlns:a16="http://schemas.microsoft.com/office/drawing/2014/main" id="{CA1908F7-AB5B-45CF-AAF7-E203DD304A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62" y="1326475"/>
            <a:ext cx="254978" cy="254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Project management free icon">
            <a:extLst>
              <a:ext uri="{FF2B5EF4-FFF2-40B4-BE49-F238E27FC236}">
                <a16:creationId xmlns:a16="http://schemas.microsoft.com/office/drawing/2014/main" id="{1AC2DADC-F3D5-465E-BBAD-036778546F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62" y="901183"/>
            <a:ext cx="254978" cy="254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6" name="Rettangolo 65">
            <a:extLst>
              <a:ext uri="{FF2B5EF4-FFF2-40B4-BE49-F238E27FC236}">
                <a16:creationId xmlns:a16="http://schemas.microsoft.com/office/drawing/2014/main" id="{797912AA-4B99-400C-8A82-06CF89A536D4}"/>
              </a:ext>
            </a:extLst>
          </p:cNvPr>
          <p:cNvSpPr/>
          <p:nvPr/>
        </p:nvSpPr>
        <p:spPr>
          <a:xfrm>
            <a:off x="1" y="1682261"/>
            <a:ext cx="2822238" cy="4513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67" name="CasellaDiTesto 66">
            <a:extLst>
              <a:ext uri="{FF2B5EF4-FFF2-40B4-BE49-F238E27FC236}">
                <a16:creationId xmlns:a16="http://schemas.microsoft.com/office/drawing/2014/main" id="{1ACF72F7-4482-41AE-95D1-A16CE01056F5}"/>
              </a:ext>
            </a:extLst>
          </p:cNvPr>
          <p:cNvSpPr txBox="1"/>
          <p:nvPr/>
        </p:nvSpPr>
        <p:spPr>
          <a:xfrm>
            <a:off x="466768" y="1718009"/>
            <a:ext cx="2227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Sensors</a:t>
            </a:r>
            <a:endParaRPr lang="it-IT" dirty="0"/>
          </a:p>
        </p:txBody>
      </p:sp>
      <p:pic>
        <p:nvPicPr>
          <p:cNvPr id="1040" name="Picture 16" descr="Sensor free icon">
            <a:extLst>
              <a:ext uri="{FF2B5EF4-FFF2-40B4-BE49-F238E27FC236}">
                <a16:creationId xmlns:a16="http://schemas.microsoft.com/office/drawing/2014/main" id="{BB45D65A-9D1F-4C95-BEA3-3D2C85402C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62" y="1777813"/>
            <a:ext cx="254978" cy="254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ttangolo 21">
            <a:extLst>
              <a:ext uri="{FF2B5EF4-FFF2-40B4-BE49-F238E27FC236}">
                <a16:creationId xmlns:a16="http://schemas.microsoft.com/office/drawing/2014/main" id="{D987E31E-1B78-40C2-95A2-50036D3588C2}"/>
              </a:ext>
            </a:extLst>
          </p:cNvPr>
          <p:cNvSpPr/>
          <p:nvPr/>
        </p:nvSpPr>
        <p:spPr>
          <a:xfrm>
            <a:off x="-311" y="2131603"/>
            <a:ext cx="2816973" cy="4513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F4148D7B-1FD9-4A7D-A968-B17A0E7592C3}"/>
              </a:ext>
            </a:extLst>
          </p:cNvPr>
          <p:cNvSpPr txBox="1"/>
          <p:nvPr/>
        </p:nvSpPr>
        <p:spPr>
          <a:xfrm>
            <a:off x="466457" y="2169347"/>
            <a:ext cx="2227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Middleware</a:t>
            </a:r>
          </a:p>
        </p:txBody>
      </p:sp>
      <p:pic>
        <p:nvPicPr>
          <p:cNvPr id="24" name="Picture 2" descr="Server free icon">
            <a:extLst>
              <a:ext uri="{FF2B5EF4-FFF2-40B4-BE49-F238E27FC236}">
                <a16:creationId xmlns:a16="http://schemas.microsoft.com/office/drawing/2014/main" id="{264EB07D-E891-4C14-A5C1-07A0E3D6C9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02" y="2226524"/>
            <a:ext cx="254978" cy="254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Rettangolo 26">
            <a:extLst>
              <a:ext uri="{FF2B5EF4-FFF2-40B4-BE49-F238E27FC236}">
                <a16:creationId xmlns:a16="http://schemas.microsoft.com/office/drawing/2014/main" id="{F90B286A-7113-43C7-B41E-844653EDFC96}"/>
              </a:ext>
            </a:extLst>
          </p:cNvPr>
          <p:cNvSpPr/>
          <p:nvPr/>
        </p:nvSpPr>
        <p:spPr>
          <a:xfrm>
            <a:off x="549" y="2134231"/>
            <a:ext cx="2816973" cy="4513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1BC412EC-526F-4675-92F0-C839A685655B}"/>
              </a:ext>
            </a:extLst>
          </p:cNvPr>
          <p:cNvSpPr txBox="1"/>
          <p:nvPr/>
        </p:nvSpPr>
        <p:spPr>
          <a:xfrm>
            <a:off x="467317" y="2171975"/>
            <a:ext cx="2227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Middleware</a:t>
            </a:r>
          </a:p>
        </p:txBody>
      </p:sp>
      <p:pic>
        <p:nvPicPr>
          <p:cNvPr id="29" name="Picture 2" descr="Server free icon">
            <a:extLst>
              <a:ext uri="{FF2B5EF4-FFF2-40B4-BE49-F238E27FC236}">
                <a16:creationId xmlns:a16="http://schemas.microsoft.com/office/drawing/2014/main" id="{DF07BB0F-132C-4216-A583-9F038BBFCC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62" y="2229152"/>
            <a:ext cx="254978" cy="254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Rettangolo 32">
            <a:extLst>
              <a:ext uri="{FF2B5EF4-FFF2-40B4-BE49-F238E27FC236}">
                <a16:creationId xmlns:a16="http://schemas.microsoft.com/office/drawing/2014/main" id="{12B008CE-C90D-4B86-BA81-2DC5630266DD}"/>
              </a:ext>
            </a:extLst>
          </p:cNvPr>
          <p:cNvSpPr/>
          <p:nvPr/>
        </p:nvSpPr>
        <p:spPr>
          <a:xfrm>
            <a:off x="2633" y="2571926"/>
            <a:ext cx="2816973" cy="4513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81FAE038-9815-4A99-9030-39DB3A8EF9A7}"/>
              </a:ext>
            </a:extLst>
          </p:cNvPr>
          <p:cNvSpPr txBox="1"/>
          <p:nvPr/>
        </p:nvSpPr>
        <p:spPr>
          <a:xfrm>
            <a:off x="469401" y="2609670"/>
            <a:ext cx="2227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Nuclio</a:t>
            </a:r>
            <a:endParaRPr lang="it-IT" dirty="0"/>
          </a:p>
        </p:txBody>
      </p:sp>
      <p:pic>
        <p:nvPicPr>
          <p:cNvPr id="35" name="Picture 16" descr="Nuclio: Serverless Platform for Automated Data Science">
            <a:extLst>
              <a:ext uri="{FF2B5EF4-FFF2-40B4-BE49-F238E27FC236}">
                <a16:creationId xmlns:a16="http://schemas.microsoft.com/office/drawing/2014/main" id="{BCF7A35B-1672-49C0-BA22-05E77D24B0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73" y="2666846"/>
            <a:ext cx="349435" cy="254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Rettangolo 38">
            <a:extLst>
              <a:ext uri="{FF2B5EF4-FFF2-40B4-BE49-F238E27FC236}">
                <a16:creationId xmlns:a16="http://schemas.microsoft.com/office/drawing/2014/main" id="{2182BDA7-E22B-4424-8018-F3A12EFB35B2}"/>
              </a:ext>
            </a:extLst>
          </p:cNvPr>
          <p:cNvSpPr/>
          <p:nvPr/>
        </p:nvSpPr>
        <p:spPr>
          <a:xfrm>
            <a:off x="0" y="2979002"/>
            <a:ext cx="2816973" cy="4513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2" name="CasellaDiTesto 41">
            <a:extLst>
              <a:ext uri="{FF2B5EF4-FFF2-40B4-BE49-F238E27FC236}">
                <a16:creationId xmlns:a16="http://schemas.microsoft.com/office/drawing/2014/main" id="{0E40D2A6-D4E5-46FB-A2DC-1A949431D74C}"/>
              </a:ext>
            </a:extLst>
          </p:cNvPr>
          <p:cNvSpPr txBox="1"/>
          <p:nvPr/>
        </p:nvSpPr>
        <p:spPr>
          <a:xfrm>
            <a:off x="469401" y="3032284"/>
            <a:ext cx="2227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React</a:t>
            </a:r>
            <a:endParaRPr lang="it-IT" dirty="0"/>
          </a:p>
        </p:txBody>
      </p:sp>
      <p:pic>
        <p:nvPicPr>
          <p:cNvPr id="44" name="Picture 26" descr="React free icon">
            <a:extLst>
              <a:ext uri="{FF2B5EF4-FFF2-40B4-BE49-F238E27FC236}">
                <a16:creationId xmlns:a16="http://schemas.microsoft.com/office/drawing/2014/main" id="{72A8AA0F-117C-40C1-9279-4E9B65B579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73" y="3069500"/>
            <a:ext cx="334558" cy="293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 descr="UNISA | Home">
            <a:extLst>
              <a:ext uri="{FF2B5EF4-FFF2-40B4-BE49-F238E27FC236}">
                <a16:creationId xmlns:a16="http://schemas.microsoft.com/office/drawing/2014/main" id="{D45AB8B2-0F29-4C64-8CBD-5A30BEE034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2550" y="4344610"/>
            <a:ext cx="996156" cy="996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23163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6" descr="Notte 4k Ultra HD Wallpaper | Sfondo | 4096x2733">
            <a:extLst>
              <a:ext uri="{FF2B5EF4-FFF2-40B4-BE49-F238E27FC236}">
                <a16:creationId xmlns:a16="http://schemas.microsoft.com/office/drawing/2014/main" id="{D24F00CD-D050-4B09-BE47-0EF3ECBDDA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2239" y="-2"/>
            <a:ext cx="936975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D1AA1B1A-464B-4181-9FB9-C9483E9E0D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822245" cy="6858000"/>
          </a:xfrm>
          <a:prstGeom prst="rect">
            <a:avLst/>
          </a:prstGeom>
        </p:spPr>
      </p:pic>
      <p:sp>
        <p:nvSpPr>
          <p:cNvPr id="6" name="Rettangolo 5">
            <a:extLst>
              <a:ext uri="{FF2B5EF4-FFF2-40B4-BE49-F238E27FC236}">
                <a16:creationId xmlns:a16="http://schemas.microsoft.com/office/drawing/2014/main" id="{156D588F-1EC9-49DF-8305-C561E697ECAF}"/>
              </a:ext>
            </a:extLst>
          </p:cNvPr>
          <p:cNvSpPr/>
          <p:nvPr/>
        </p:nvSpPr>
        <p:spPr>
          <a:xfrm>
            <a:off x="0" y="328245"/>
            <a:ext cx="2822244" cy="4513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FD1723B6-A801-44B2-8319-8EB48511E418}"/>
              </a:ext>
            </a:extLst>
          </p:cNvPr>
          <p:cNvSpPr txBox="1"/>
          <p:nvPr/>
        </p:nvSpPr>
        <p:spPr>
          <a:xfrm>
            <a:off x="465950" y="369249"/>
            <a:ext cx="2227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IoT </a:t>
            </a:r>
            <a:r>
              <a:rPr lang="it-IT" dirty="0" err="1"/>
              <a:t>logger</a:t>
            </a:r>
            <a:endParaRPr lang="it-IT" dirty="0"/>
          </a:p>
        </p:txBody>
      </p:sp>
      <p:sp>
        <p:nvSpPr>
          <p:cNvPr id="38" name="Rettangolo 37">
            <a:extLst>
              <a:ext uri="{FF2B5EF4-FFF2-40B4-BE49-F238E27FC236}">
                <a16:creationId xmlns:a16="http://schemas.microsoft.com/office/drawing/2014/main" id="{2BF3BF4A-2D79-475E-8E4D-8A49DACBCF29}"/>
              </a:ext>
            </a:extLst>
          </p:cNvPr>
          <p:cNvSpPr/>
          <p:nvPr/>
        </p:nvSpPr>
        <p:spPr>
          <a:xfrm>
            <a:off x="0" y="779584"/>
            <a:ext cx="2822244" cy="4513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0" name="CasellaDiTesto 39">
            <a:extLst>
              <a:ext uri="{FF2B5EF4-FFF2-40B4-BE49-F238E27FC236}">
                <a16:creationId xmlns:a16="http://schemas.microsoft.com/office/drawing/2014/main" id="{7A8407F1-7DC8-4CB1-A7A8-B631DAE8F573}"/>
              </a:ext>
            </a:extLst>
          </p:cNvPr>
          <p:cNvSpPr txBox="1"/>
          <p:nvPr/>
        </p:nvSpPr>
        <p:spPr>
          <a:xfrm>
            <a:off x="465950" y="820588"/>
            <a:ext cx="2227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Technologies</a:t>
            </a:r>
          </a:p>
        </p:txBody>
      </p:sp>
      <p:sp>
        <p:nvSpPr>
          <p:cNvPr id="41" name="Rettangolo 40">
            <a:extLst>
              <a:ext uri="{FF2B5EF4-FFF2-40B4-BE49-F238E27FC236}">
                <a16:creationId xmlns:a16="http://schemas.microsoft.com/office/drawing/2014/main" id="{93B7FB8C-54CE-474C-9790-E9D2E654C71C}"/>
              </a:ext>
            </a:extLst>
          </p:cNvPr>
          <p:cNvSpPr/>
          <p:nvPr/>
        </p:nvSpPr>
        <p:spPr>
          <a:xfrm>
            <a:off x="0" y="1230922"/>
            <a:ext cx="2822244" cy="4513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3" name="CasellaDiTesto 42">
            <a:extLst>
              <a:ext uri="{FF2B5EF4-FFF2-40B4-BE49-F238E27FC236}">
                <a16:creationId xmlns:a16="http://schemas.microsoft.com/office/drawing/2014/main" id="{D3B36629-8E51-4E78-840D-580425CCDDD5}"/>
              </a:ext>
            </a:extLst>
          </p:cNvPr>
          <p:cNvSpPr txBox="1"/>
          <p:nvPr/>
        </p:nvSpPr>
        <p:spPr>
          <a:xfrm>
            <a:off x="465950" y="1271926"/>
            <a:ext cx="2227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Architecture</a:t>
            </a: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0624EDEF-D72D-4A7F-8261-1CFFD2255305}"/>
              </a:ext>
            </a:extLst>
          </p:cNvPr>
          <p:cNvSpPr/>
          <p:nvPr/>
        </p:nvSpPr>
        <p:spPr>
          <a:xfrm>
            <a:off x="2822242" y="-1"/>
            <a:ext cx="9369755" cy="4513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7" name="CasellaDiTesto 46">
            <a:extLst>
              <a:ext uri="{FF2B5EF4-FFF2-40B4-BE49-F238E27FC236}">
                <a16:creationId xmlns:a16="http://schemas.microsoft.com/office/drawing/2014/main" id="{127F7C9D-4586-4366-8E2A-20003A761790}"/>
              </a:ext>
            </a:extLst>
          </p:cNvPr>
          <p:cNvSpPr txBox="1"/>
          <p:nvPr/>
        </p:nvSpPr>
        <p:spPr>
          <a:xfrm>
            <a:off x="2822239" y="41002"/>
            <a:ext cx="2549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Architecture</a:t>
            </a:r>
          </a:p>
        </p:txBody>
      </p:sp>
      <p:sp>
        <p:nvSpPr>
          <p:cNvPr id="20" name="Rettangolo 19">
            <a:extLst>
              <a:ext uri="{FF2B5EF4-FFF2-40B4-BE49-F238E27FC236}">
                <a16:creationId xmlns:a16="http://schemas.microsoft.com/office/drawing/2014/main" id="{8A33BD22-0FCA-4EA4-A922-3015D1A474BE}"/>
              </a:ext>
            </a:extLst>
          </p:cNvPr>
          <p:cNvSpPr/>
          <p:nvPr/>
        </p:nvSpPr>
        <p:spPr>
          <a:xfrm>
            <a:off x="2822245" y="0"/>
            <a:ext cx="9369755" cy="4513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1399FEF7-3D3C-4665-A9DD-2DA08E77491A}"/>
              </a:ext>
            </a:extLst>
          </p:cNvPr>
          <p:cNvSpPr txBox="1"/>
          <p:nvPr/>
        </p:nvSpPr>
        <p:spPr>
          <a:xfrm>
            <a:off x="2822241" y="41003"/>
            <a:ext cx="53720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Middleware – SocketIOServer.py</a:t>
            </a:r>
          </a:p>
        </p:txBody>
      </p:sp>
      <p:pic>
        <p:nvPicPr>
          <p:cNvPr id="61" name="Immagine 60">
            <a:extLst>
              <a:ext uri="{FF2B5EF4-FFF2-40B4-BE49-F238E27FC236}">
                <a16:creationId xmlns:a16="http://schemas.microsoft.com/office/drawing/2014/main" id="{4F360D83-1FE5-4E38-907E-0BB4DD1C95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62" y="421295"/>
            <a:ext cx="254978" cy="254978"/>
          </a:xfrm>
          <a:prstGeom prst="rect">
            <a:avLst/>
          </a:prstGeom>
        </p:spPr>
      </p:pic>
      <p:pic>
        <p:nvPicPr>
          <p:cNvPr id="32" name="Picture 12">
            <a:extLst>
              <a:ext uri="{FF2B5EF4-FFF2-40B4-BE49-F238E27FC236}">
                <a16:creationId xmlns:a16="http://schemas.microsoft.com/office/drawing/2014/main" id="{1B15E3C8-7C2D-4D06-8949-B491B7A046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62" y="1326475"/>
            <a:ext cx="254978" cy="254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14" descr="Project management free icon">
            <a:extLst>
              <a:ext uri="{FF2B5EF4-FFF2-40B4-BE49-F238E27FC236}">
                <a16:creationId xmlns:a16="http://schemas.microsoft.com/office/drawing/2014/main" id="{752AF5F1-766B-4E74-B0F3-0CF23269A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62" y="901183"/>
            <a:ext cx="254978" cy="254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Rettangolo 55">
            <a:extLst>
              <a:ext uri="{FF2B5EF4-FFF2-40B4-BE49-F238E27FC236}">
                <a16:creationId xmlns:a16="http://schemas.microsoft.com/office/drawing/2014/main" id="{042DA1CC-9AF7-4594-9BB1-56B2D958F8BE}"/>
              </a:ext>
            </a:extLst>
          </p:cNvPr>
          <p:cNvSpPr/>
          <p:nvPr/>
        </p:nvSpPr>
        <p:spPr>
          <a:xfrm>
            <a:off x="0" y="1680265"/>
            <a:ext cx="2816973" cy="4513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57" name="CasellaDiTesto 56">
            <a:extLst>
              <a:ext uri="{FF2B5EF4-FFF2-40B4-BE49-F238E27FC236}">
                <a16:creationId xmlns:a16="http://schemas.microsoft.com/office/drawing/2014/main" id="{7BEE3639-31C4-4701-9F8B-6111549EA5F8}"/>
              </a:ext>
            </a:extLst>
          </p:cNvPr>
          <p:cNvSpPr txBox="1"/>
          <p:nvPr/>
        </p:nvSpPr>
        <p:spPr>
          <a:xfrm>
            <a:off x="466768" y="1718009"/>
            <a:ext cx="2227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Sensors</a:t>
            </a:r>
            <a:endParaRPr lang="it-IT" dirty="0"/>
          </a:p>
        </p:txBody>
      </p:sp>
      <p:pic>
        <p:nvPicPr>
          <p:cNvPr id="64" name="Picture 16" descr="Sensor free icon">
            <a:extLst>
              <a:ext uri="{FF2B5EF4-FFF2-40B4-BE49-F238E27FC236}">
                <a16:creationId xmlns:a16="http://schemas.microsoft.com/office/drawing/2014/main" id="{33E451C7-5587-45BC-933B-63287A3F31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62" y="1777813"/>
            <a:ext cx="254978" cy="254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ttangolo 21">
            <a:extLst>
              <a:ext uri="{FF2B5EF4-FFF2-40B4-BE49-F238E27FC236}">
                <a16:creationId xmlns:a16="http://schemas.microsoft.com/office/drawing/2014/main" id="{A9C14C34-3FBF-498C-B720-E4441380E8A5}"/>
              </a:ext>
            </a:extLst>
          </p:cNvPr>
          <p:cNvSpPr/>
          <p:nvPr/>
        </p:nvSpPr>
        <p:spPr>
          <a:xfrm>
            <a:off x="-311" y="2131603"/>
            <a:ext cx="2816973" cy="451339"/>
          </a:xfrm>
          <a:prstGeom prst="rect">
            <a:avLst/>
          </a:prstGeom>
          <a:solidFill>
            <a:srgbClr val="419F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7238B89C-C032-41E4-8ED9-409EA6165BF1}"/>
              </a:ext>
            </a:extLst>
          </p:cNvPr>
          <p:cNvSpPr txBox="1"/>
          <p:nvPr/>
        </p:nvSpPr>
        <p:spPr>
          <a:xfrm>
            <a:off x="466457" y="2169347"/>
            <a:ext cx="2227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Middleware</a:t>
            </a:r>
          </a:p>
        </p:txBody>
      </p:sp>
      <p:pic>
        <p:nvPicPr>
          <p:cNvPr id="1026" name="Picture 2" descr="Server free icon">
            <a:extLst>
              <a:ext uri="{FF2B5EF4-FFF2-40B4-BE49-F238E27FC236}">
                <a16:creationId xmlns:a16="http://schemas.microsoft.com/office/drawing/2014/main" id="{55A0607F-A27D-4449-BBA8-D38E3C18F4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02" y="2226524"/>
            <a:ext cx="254978" cy="254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Rettangolo con angoli arrotondati 27">
            <a:extLst>
              <a:ext uri="{FF2B5EF4-FFF2-40B4-BE49-F238E27FC236}">
                <a16:creationId xmlns:a16="http://schemas.microsoft.com/office/drawing/2014/main" id="{987822CD-0A8F-4A5F-BD4F-04FDFCF8A0CB}"/>
              </a:ext>
            </a:extLst>
          </p:cNvPr>
          <p:cNvSpPr/>
          <p:nvPr/>
        </p:nvSpPr>
        <p:spPr>
          <a:xfrm>
            <a:off x="2921819" y="571485"/>
            <a:ext cx="4555306" cy="4752990"/>
          </a:xfrm>
          <a:prstGeom prst="roundRect">
            <a:avLst>
              <a:gd name="adj" fmla="val 5041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167E1A19-58B0-43C1-97F3-EE6C7D8A6D0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52411" y="676273"/>
            <a:ext cx="4283887" cy="4486340"/>
          </a:xfrm>
          <a:prstGeom prst="rect">
            <a:avLst/>
          </a:prstGeom>
        </p:spPr>
      </p:pic>
      <p:sp>
        <p:nvSpPr>
          <p:cNvPr id="29" name="Rettangolo 28">
            <a:extLst>
              <a:ext uri="{FF2B5EF4-FFF2-40B4-BE49-F238E27FC236}">
                <a16:creationId xmlns:a16="http://schemas.microsoft.com/office/drawing/2014/main" id="{03681C34-2988-4947-BE00-235C63E65E1B}"/>
              </a:ext>
            </a:extLst>
          </p:cNvPr>
          <p:cNvSpPr/>
          <p:nvPr/>
        </p:nvSpPr>
        <p:spPr>
          <a:xfrm>
            <a:off x="2633" y="2571926"/>
            <a:ext cx="2816973" cy="4513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A41EC894-F7E7-4FA2-8135-2C7FBD0B05DC}"/>
              </a:ext>
            </a:extLst>
          </p:cNvPr>
          <p:cNvSpPr txBox="1"/>
          <p:nvPr/>
        </p:nvSpPr>
        <p:spPr>
          <a:xfrm>
            <a:off x="469401" y="2609670"/>
            <a:ext cx="2227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Nuclio</a:t>
            </a:r>
            <a:endParaRPr lang="it-IT" dirty="0"/>
          </a:p>
        </p:txBody>
      </p:sp>
      <p:pic>
        <p:nvPicPr>
          <p:cNvPr id="31" name="Picture 16" descr="Nuclio: Serverless Platform for Automated Data Science">
            <a:extLst>
              <a:ext uri="{FF2B5EF4-FFF2-40B4-BE49-F238E27FC236}">
                <a16:creationId xmlns:a16="http://schemas.microsoft.com/office/drawing/2014/main" id="{B0EB6AF3-F1FD-49C9-8D6E-1488B7D67F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73" y="2666846"/>
            <a:ext cx="349435" cy="254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Rettangolo 33">
            <a:extLst>
              <a:ext uri="{FF2B5EF4-FFF2-40B4-BE49-F238E27FC236}">
                <a16:creationId xmlns:a16="http://schemas.microsoft.com/office/drawing/2014/main" id="{32E936D3-197F-4B55-B6FB-1E25EC979537}"/>
              </a:ext>
            </a:extLst>
          </p:cNvPr>
          <p:cNvSpPr/>
          <p:nvPr/>
        </p:nvSpPr>
        <p:spPr>
          <a:xfrm>
            <a:off x="0" y="2979002"/>
            <a:ext cx="2816973" cy="4513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33232522-3F09-495A-A8DB-0E5216AD81D4}"/>
              </a:ext>
            </a:extLst>
          </p:cNvPr>
          <p:cNvSpPr txBox="1"/>
          <p:nvPr/>
        </p:nvSpPr>
        <p:spPr>
          <a:xfrm>
            <a:off x="469401" y="3032284"/>
            <a:ext cx="2227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React</a:t>
            </a:r>
            <a:endParaRPr lang="it-IT" dirty="0"/>
          </a:p>
        </p:txBody>
      </p:sp>
      <p:pic>
        <p:nvPicPr>
          <p:cNvPr id="37" name="Picture 26" descr="React free icon">
            <a:extLst>
              <a:ext uri="{FF2B5EF4-FFF2-40B4-BE49-F238E27FC236}">
                <a16:creationId xmlns:a16="http://schemas.microsoft.com/office/drawing/2014/main" id="{234650A9-DE39-494C-8F3F-8C48EA19FB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73" y="3069500"/>
            <a:ext cx="334558" cy="293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29810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6" descr="Notte 4k Ultra HD Wallpaper | Sfondo | 4096x2733">
            <a:extLst>
              <a:ext uri="{FF2B5EF4-FFF2-40B4-BE49-F238E27FC236}">
                <a16:creationId xmlns:a16="http://schemas.microsoft.com/office/drawing/2014/main" id="{D24F00CD-D050-4B09-BE47-0EF3ECBDDA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2239" y="-2"/>
            <a:ext cx="936975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D1AA1B1A-464B-4181-9FB9-C9483E9E0D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822245" cy="6858000"/>
          </a:xfrm>
          <a:prstGeom prst="rect">
            <a:avLst/>
          </a:prstGeom>
        </p:spPr>
      </p:pic>
      <p:sp>
        <p:nvSpPr>
          <p:cNvPr id="6" name="Rettangolo 5">
            <a:extLst>
              <a:ext uri="{FF2B5EF4-FFF2-40B4-BE49-F238E27FC236}">
                <a16:creationId xmlns:a16="http://schemas.microsoft.com/office/drawing/2014/main" id="{156D588F-1EC9-49DF-8305-C561E697ECAF}"/>
              </a:ext>
            </a:extLst>
          </p:cNvPr>
          <p:cNvSpPr/>
          <p:nvPr/>
        </p:nvSpPr>
        <p:spPr>
          <a:xfrm>
            <a:off x="0" y="328245"/>
            <a:ext cx="2822244" cy="4513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FD1723B6-A801-44B2-8319-8EB48511E418}"/>
              </a:ext>
            </a:extLst>
          </p:cNvPr>
          <p:cNvSpPr txBox="1"/>
          <p:nvPr/>
        </p:nvSpPr>
        <p:spPr>
          <a:xfrm>
            <a:off x="465950" y="369249"/>
            <a:ext cx="2227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IoT </a:t>
            </a:r>
            <a:r>
              <a:rPr lang="it-IT" dirty="0" err="1"/>
              <a:t>logger</a:t>
            </a:r>
            <a:endParaRPr lang="it-IT" dirty="0"/>
          </a:p>
        </p:txBody>
      </p:sp>
      <p:sp>
        <p:nvSpPr>
          <p:cNvPr id="38" name="Rettangolo 37">
            <a:extLst>
              <a:ext uri="{FF2B5EF4-FFF2-40B4-BE49-F238E27FC236}">
                <a16:creationId xmlns:a16="http://schemas.microsoft.com/office/drawing/2014/main" id="{2BF3BF4A-2D79-475E-8E4D-8A49DACBCF29}"/>
              </a:ext>
            </a:extLst>
          </p:cNvPr>
          <p:cNvSpPr/>
          <p:nvPr/>
        </p:nvSpPr>
        <p:spPr>
          <a:xfrm>
            <a:off x="0" y="779584"/>
            <a:ext cx="2822244" cy="4513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0" name="CasellaDiTesto 39">
            <a:extLst>
              <a:ext uri="{FF2B5EF4-FFF2-40B4-BE49-F238E27FC236}">
                <a16:creationId xmlns:a16="http://schemas.microsoft.com/office/drawing/2014/main" id="{7A8407F1-7DC8-4CB1-A7A8-B631DAE8F573}"/>
              </a:ext>
            </a:extLst>
          </p:cNvPr>
          <p:cNvSpPr txBox="1"/>
          <p:nvPr/>
        </p:nvSpPr>
        <p:spPr>
          <a:xfrm>
            <a:off x="465950" y="820588"/>
            <a:ext cx="2227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Technologies</a:t>
            </a:r>
          </a:p>
        </p:txBody>
      </p:sp>
      <p:sp>
        <p:nvSpPr>
          <p:cNvPr id="41" name="Rettangolo 40">
            <a:extLst>
              <a:ext uri="{FF2B5EF4-FFF2-40B4-BE49-F238E27FC236}">
                <a16:creationId xmlns:a16="http://schemas.microsoft.com/office/drawing/2014/main" id="{93B7FB8C-54CE-474C-9790-E9D2E654C71C}"/>
              </a:ext>
            </a:extLst>
          </p:cNvPr>
          <p:cNvSpPr/>
          <p:nvPr/>
        </p:nvSpPr>
        <p:spPr>
          <a:xfrm>
            <a:off x="0" y="1230922"/>
            <a:ext cx="2822244" cy="4513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3" name="CasellaDiTesto 42">
            <a:extLst>
              <a:ext uri="{FF2B5EF4-FFF2-40B4-BE49-F238E27FC236}">
                <a16:creationId xmlns:a16="http://schemas.microsoft.com/office/drawing/2014/main" id="{D3B36629-8E51-4E78-840D-580425CCDDD5}"/>
              </a:ext>
            </a:extLst>
          </p:cNvPr>
          <p:cNvSpPr txBox="1"/>
          <p:nvPr/>
        </p:nvSpPr>
        <p:spPr>
          <a:xfrm>
            <a:off x="465950" y="1271926"/>
            <a:ext cx="2227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Architecture</a:t>
            </a: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0624EDEF-D72D-4A7F-8261-1CFFD2255305}"/>
              </a:ext>
            </a:extLst>
          </p:cNvPr>
          <p:cNvSpPr/>
          <p:nvPr/>
        </p:nvSpPr>
        <p:spPr>
          <a:xfrm>
            <a:off x="2822242" y="-1"/>
            <a:ext cx="9369755" cy="4513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7" name="CasellaDiTesto 46">
            <a:extLst>
              <a:ext uri="{FF2B5EF4-FFF2-40B4-BE49-F238E27FC236}">
                <a16:creationId xmlns:a16="http://schemas.microsoft.com/office/drawing/2014/main" id="{127F7C9D-4586-4366-8E2A-20003A761790}"/>
              </a:ext>
            </a:extLst>
          </p:cNvPr>
          <p:cNvSpPr txBox="1"/>
          <p:nvPr/>
        </p:nvSpPr>
        <p:spPr>
          <a:xfrm>
            <a:off x="2822239" y="41002"/>
            <a:ext cx="2549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Architecture</a:t>
            </a:r>
          </a:p>
        </p:txBody>
      </p:sp>
      <p:sp>
        <p:nvSpPr>
          <p:cNvPr id="20" name="Rettangolo 19">
            <a:extLst>
              <a:ext uri="{FF2B5EF4-FFF2-40B4-BE49-F238E27FC236}">
                <a16:creationId xmlns:a16="http://schemas.microsoft.com/office/drawing/2014/main" id="{8A33BD22-0FCA-4EA4-A922-3015D1A474BE}"/>
              </a:ext>
            </a:extLst>
          </p:cNvPr>
          <p:cNvSpPr/>
          <p:nvPr/>
        </p:nvSpPr>
        <p:spPr>
          <a:xfrm>
            <a:off x="2822245" y="0"/>
            <a:ext cx="9369755" cy="4513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1399FEF7-3D3C-4665-A9DD-2DA08E77491A}"/>
              </a:ext>
            </a:extLst>
          </p:cNvPr>
          <p:cNvSpPr txBox="1"/>
          <p:nvPr/>
        </p:nvSpPr>
        <p:spPr>
          <a:xfrm>
            <a:off x="2822241" y="41003"/>
            <a:ext cx="53720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Middleware – LoggerController.py</a:t>
            </a:r>
          </a:p>
        </p:txBody>
      </p:sp>
      <p:pic>
        <p:nvPicPr>
          <p:cNvPr id="61" name="Immagine 60">
            <a:extLst>
              <a:ext uri="{FF2B5EF4-FFF2-40B4-BE49-F238E27FC236}">
                <a16:creationId xmlns:a16="http://schemas.microsoft.com/office/drawing/2014/main" id="{4F360D83-1FE5-4E38-907E-0BB4DD1C95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62" y="421295"/>
            <a:ext cx="254978" cy="254978"/>
          </a:xfrm>
          <a:prstGeom prst="rect">
            <a:avLst/>
          </a:prstGeom>
        </p:spPr>
      </p:pic>
      <p:pic>
        <p:nvPicPr>
          <p:cNvPr id="32" name="Picture 12">
            <a:extLst>
              <a:ext uri="{FF2B5EF4-FFF2-40B4-BE49-F238E27FC236}">
                <a16:creationId xmlns:a16="http://schemas.microsoft.com/office/drawing/2014/main" id="{1B15E3C8-7C2D-4D06-8949-B491B7A046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62" y="1326475"/>
            <a:ext cx="254978" cy="254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14" descr="Project management free icon">
            <a:extLst>
              <a:ext uri="{FF2B5EF4-FFF2-40B4-BE49-F238E27FC236}">
                <a16:creationId xmlns:a16="http://schemas.microsoft.com/office/drawing/2014/main" id="{752AF5F1-766B-4E74-B0F3-0CF23269A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62" y="901183"/>
            <a:ext cx="254978" cy="254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Rettangolo 55">
            <a:extLst>
              <a:ext uri="{FF2B5EF4-FFF2-40B4-BE49-F238E27FC236}">
                <a16:creationId xmlns:a16="http://schemas.microsoft.com/office/drawing/2014/main" id="{042DA1CC-9AF7-4594-9BB1-56B2D958F8BE}"/>
              </a:ext>
            </a:extLst>
          </p:cNvPr>
          <p:cNvSpPr/>
          <p:nvPr/>
        </p:nvSpPr>
        <p:spPr>
          <a:xfrm>
            <a:off x="0" y="1680265"/>
            <a:ext cx="2816973" cy="4513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57" name="CasellaDiTesto 56">
            <a:extLst>
              <a:ext uri="{FF2B5EF4-FFF2-40B4-BE49-F238E27FC236}">
                <a16:creationId xmlns:a16="http://schemas.microsoft.com/office/drawing/2014/main" id="{7BEE3639-31C4-4701-9F8B-6111549EA5F8}"/>
              </a:ext>
            </a:extLst>
          </p:cNvPr>
          <p:cNvSpPr txBox="1"/>
          <p:nvPr/>
        </p:nvSpPr>
        <p:spPr>
          <a:xfrm>
            <a:off x="466768" y="1718009"/>
            <a:ext cx="2227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Sensors</a:t>
            </a:r>
            <a:endParaRPr lang="it-IT" dirty="0"/>
          </a:p>
        </p:txBody>
      </p:sp>
      <p:pic>
        <p:nvPicPr>
          <p:cNvPr id="64" name="Picture 16" descr="Sensor free icon">
            <a:extLst>
              <a:ext uri="{FF2B5EF4-FFF2-40B4-BE49-F238E27FC236}">
                <a16:creationId xmlns:a16="http://schemas.microsoft.com/office/drawing/2014/main" id="{33E451C7-5587-45BC-933B-63287A3F31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62" y="1777813"/>
            <a:ext cx="254978" cy="254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ttangolo 21">
            <a:extLst>
              <a:ext uri="{FF2B5EF4-FFF2-40B4-BE49-F238E27FC236}">
                <a16:creationId xmlns:a16="http://schemas.microsoft.com/office/drawing/2014/main" id="{A9C14C34-3FBF-498C-B720-E4441380E8A5}"/>
              </a:ext>
            </a:extLst>
          </p:cNvPr>
          <p:cNvSpPr/>
          <p:nvPr/>
        </p:nvSpPr>
        <p:spPr>
          <a:xfrm>
            <a:off x="-311" y="2131603"/>
            <a:ext cx="2816973" cy="451339"/>
          </a:xfrm>
          <a:prstGeom prst="rect">
            <a:avLst/>
          </a:prstGeom>
          <a:solidFill>
            <a:srgbClr val="419F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7238B89C-C032-41E4-8ED9-409EA6165BF1}"/>
              </a:ext>
            </a:extLst>
          </p:cNvPr>
          <p:cNvSpPr txBox="1"/>
          <p:nvPr/>
        </p:nvSpPr>
        <p:spPr>
          <a:xfrm>
            <a:off x="466457" y="2169347"/>
            <a:ext cx="2227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Middleware</a:t>
            </a:r>
          </a:p>
        </p:txBody>
      </p:sp>
      <p:pic>
        <p:nvPicPr>
          <p:cNvPr id="1026" name="Picture 2" descr="Server free icon">
            <a:extLst>
              <a:ext uri="{FF2B5EF4-FFF2-40B4-BE49-F238E27FC236}">
                <a16:creationId xmlns:a16="http://schemas.microsoft.com/office/drawing/2014/main" id="{55A0607F-A27D-4449-BBA8-D38E3C18F4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02" y="2226524"/>
            <a:ext cx="254978" cy="254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Rettangolo con angoli arrotondati 27">
            <a:extLst>
              <a:ext uri="{FF2B5EF4-FFF2-40B4-BE49-F238E27FC236}">
                <a16:creationId xmlns:a16="http://schemas.microsoft.com/office/drawing/2014/main" id="{987822CD-0A8F-4A5F-BD4F-04FDFCF8A0CB}"/>
              </a:ext>
            </a:extLst>
          </p:cNvPr>
          <p:cNvSpPr/>
          <p:nvPr/>
        </p:nvSpPr>
        <p:spPr>
          <a:xfrm>
            <a:off x="2921819" y="571485"/>
            <a:ext cx="5136331" cy="3400440"/>
          </a:xfrm>
          <a:prstGeom prst="roundRect">
            <a:avLst>
              <a:gd name="adj" fmla="val 5041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26F89BC0-46BC-45D7-90C3-672241F336A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16291" y="676273"/>
            <a:ext cx="4972744" cy="3219899"/>
          </a:xfrm>
          <a:prstGeom prst="rect">
            <a:avLst/>
          </a:prstGeom>
        </p:spPr>
      </p:pic>
      <p:sp>
        <p:nvSpPr>
          <p:cNvPr id="29" name="Rettangolo con angoli arrotondati 28">
            <a:extLst>
              <a:ext uri="{FF2B5EF4-FFF2-40B4-BE49-F238E27FC236}">
                <a16:creationId xmlns:a16="http://schemas.microsoft.com/office/drawing/2014/main" id="{393BCDF6-3F1B-4C61-9FAE-FE85800FF695}"/>
              </a:ext>
            </a:extLst>
          </p:cNvPr>
          <p:cNvSpPr/>
          <p:nvPr/>
        </p:nvSpPr>
        <p:spPr>
          <a:xfrm>
            <a:off x="9496425" y="4150862"/>
            <a:ext cx="2584334" cy="1421264"/>
          </a:xfrm>
          <a:prstGeom prst="roundRect">
            <a:avLst>
              <a:gd name="adj" fmla="val 6902"/>
            </a:avLst>
          </a:prstGeom>
          <a:solidFill>
            <a:srgbClr val="EFFD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1146AE3E-DAD0-4A4A-93D2-D7BA8479B4F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615322" y="4262355"/>
            <a:ext cx="2372056" cy="1171739"/>
          </a:xfrm>
          <a:prstGeom prst="rect">
            <a:avLst/>
          </a:prstGeom>
        </p:spPr>
      </p:pic>
      <p:sp>
        <p:nvSpPr>
          <p:cNvPr id="34" name="Rettangolo 33">
            <a:extLst>
              <a:ext uri="{FF2B5EF4-FFF2-40B4-BE49-F238E27FC236}">
                <a16:creationId xmlns:a16="http://schemas.microsoft.com/office/drawing/2014/main" id="{FF842668-8FE1-493D-B3D3-FB762A78ECD2}"/>
              </a:ext>
            </a:extLst>
          </p:cNvPr>
          <p:cNvSpPr/>
          <p:nvPr/>
        </p:nvSpPr>
        <p:spPr>
          <a:xfrm>
            <a:off x="2633" y="2571926"/>
            <a:ext cx="2816973" cy="4513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6D22AFC2-DD67-4BCC-83AE-9E18762BA6CC}"/>
              </a:ext>
            </a:extLst>
          </p:cNvPr>
          <p:cNvSpPr txBox="1"/>
          <p:nvPr/>
        </p:nvSpPr>
        <p:spPr>
          <a:xfrm>
            <a:off x="469401" y="2609670"/>
            <a:ext cx="2227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Nuclio</a:t>
            </a:r>
            <a:endParaRPr lang="it-IT" dirty="0"/>
          </a:p>
        </p:txBody>
      </p:sp>
      <p:pic>
        <p:nvPicPr>
          <p:cNvPr id="37" name="Picture 16" descr="Nuclio: Serverless Platform for Automated Data Science">
            <a:extLst>
              <a:ext uri="{FF2B5EF4-FFF2-40B4-BE49-F238E27FC236}">
                <a16:creationId xmlns:a16="http://schemas.microsoft.com/office/drawing/2014/main" id="{1129AB11-1C90-4C99-ACF7-97F74B2F3A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73" y="2666846"/>
            <a:ext cx="349435" cy="254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Rettangolo 38">
            <a:extLst>
              <a:ext uri="{FF2B5EF4-FFF2-40B4-BE49-F238E27FC236}">
                <a16:creationId xmlns:a16="http://schemas.microsoft.com/office/drawing/2014/main" id="{D403CE14-D076-47CB-A41F-C76D04003B80}"/>
              </a:ext>
            </a:extLst>
          </p:cNvPr>
          <p:cNvSpPr/>
          <p:nvPr/>
        </p:nvSpPr>
        <p:spPr>
          <a:xfrm>
            <a:off x="0" y="2979002"/>
            <a:ext cx="2816973" cy="4513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2" name="CasellaDiTesto 41">
            <a:extLst>
              <a:ext uri="{FF2B5EF4-FFF2-40B4-BE49-F238E27FC236}">
                <a16:creationId xmlns:a16="http://schemas.microsoft.com/office/drawing/2014/main" id="{C884AFD1-FB57-4093-8D8C-C02C3033AF3A}"/>
              </a:ext>
            </a:extLst>
          </p:cNvPr>
          <p:cNvSpPr txBox="1"/>
          <p:nvPr/>
        </p:nvSpPr>
        <p:spPr>
          <a:xfrm>
            <a:off x="469401" y="3032284"/>
            <a:ext cx="2227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React</a:t>
            </a:r>
            <a:endParaRPr lang="it-IT" dirty="0"/>
          </a:p>
        </p:txBody>
      </p:sp>
      <p:pic>
        <p:nvPicPr>
          <p:cNvPr id="44" name="Picture 26" descr="React free icon">
            <a:extLst>
              <a:ext uri="{FF2B5EF4-FFF2-40B4-BE49-F238E27FC236}">
                <a16:creationId xmlns:a16="http://schemas.microsoft.com/office/drawing/2014/main" id="{A66E7714-CAE7-4A82-A642-7364B79566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73" y="3069500"/>
            <a:ext cx="334558" cy="293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3440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6" descr="Notte 4k Ultra HD Wallpaper | Sfondo | 4096x2733">
            <a:extLst>
              <a:ext uri="{FF2B5EF4-FFF2-40B4-BE49-F238E27FC236}">
                <a16:creationId xmlns:a16="http://schemas.microsoft.com/office/drawing/2014/main" id="{D24F00CD-D050-4B09-BE47-0EF3ECBDDA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2239" y="-2"/>
            <a:ext cx="936975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D1AA1B1A-464B-4181-9FB9-C9483E9E0D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822245" cy="6858000"/>
          </a:xfrm>
          <a:prstGeom prst="rect">
            <a:avLst/>
          </a:prstGeom>
        </p:spPr>
      </p:pic>
      <p:sp>
        <p:nvSpPr>
          <p:cNvPr id="6" name="Rettangolo 5">
            <a:extLst>
              <a:ext uri="{FF2B5EF4-FFF2-40B4-BE49-F238E27FC236}">
                <a16:creationId xmlns:a16="http://schemas.microsoft.com/office/drawing/2014/main" id="{156D588F-1EC9-49DF-8305-C561E697ECAF}"/>
              </a:ext>
            </a:extLst>
          </p:cNvPr>
          <p:cNvSpPr/>
          <p:nvPr/>
        </p:nvSpPr>
        <p:spPr>
          <a:xfrm>
            <a:off x="0" y="328245"/>
            <a:ext cx="2822244" cy="4513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FD1723B6-A801-44B2-8319-8EB48511E418}"/>
              </a:ext>
            </a:extLst>
          </p:cNvPr>
          <p:cNvSpPr txBox="1"/>
          <p:nvPr/>
        </p:nvSpPr>
        <p:spPr>
          <a:xfrm>
            <a:off x="465950" y="369249"/>
            <a:ext cx="2227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IoT </a:t>
            </a:r>
            <a:r>
              <a:rPr lang="it-IT" dirty="0" err="1"/>
              <a:t>logger</a:t>
            </a:r>
            <a:endParaRPr lang="it-IT" dirty="0"/>
          </a:p>
        </p:txBody>
      </p:sp>
      <p:sp>
        <p:nvSpPr>
          <p:cNvPr id="38" name="Rettangolo 37">
            <a:extLst>
              <a:ext uri="{FF2B5EF4-FFF2-40B4-BE49-F238E27FC236}">
                <a16:creationId xmlns:a16="http://schemas.microsoft.com/office/drawing/2014/main" id="{2BF3BF4A-2D79-475E-8E4D-8A49DACBCF29}"/>
              </a:ext>
            </a:extLst>
          </p:cNvPr>
          <p:cNvSpPr/>
          <p:nvPr/>
        </p:nvSpPr>
        <p:spPr>
          <a:xfrm>
            <a:off x="0" y="779584"/>
            <a:ext cx="2822244" cy="4513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0" name="CasellaDiTesto 39">
            <a:extLst>
              <a:ext uri="{FF2B5EF4-FFF2-40B4-BE49-F238E27FC236}">
                <a16:creationId xmlns:a16="http://schemas.microsoft.com/office/drawing/2014/main" id="{7A8407F1-7DC8-4CB1-A7A8-B631DAE8F573}"/>
              </a:ext>
            </a:extLst>
          </p:cNvPr>
          <p:cNvSpPr txBox="1"/>
          <p:nvPr/>
        </p:nvSpPr>
        <p:spPr>
          <a:xfrm>
            <a:off x="465950" y="820588"/>
            <a:ext cx="2227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Technologies</a:t>
            </a:r>
          </a:p>
        </p:txBody>
      </p:sp>
      <p:sp>
        <p:nvSpPr>
          <p:cNvPr id="41" name="Rettangolo 40">
            <a:extLst>
              <a:ext uri="{FF2B5EF4-FFF2-40B4-BE49-F238E27FC236}">
                <a16:creationId xmlns:a16="http://schemas.microsoft.com/office/drawing/2014/main" id="{93B7FB8C-54CE-474C-9790-E9D2E654C71C}"/>
              </a:ext>
            </a:extLst>
          </p:cNvPr>
          <p:cNvSpPr/>
          <p:nvPr/>
        </p:nvSpPr>
        <p:spPr>
          <a:xfrm>
            <a:off x="0" y="1230922"/>
            <a:ext cx="2822244" cy="4513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3" name="CasellaDiTesto 42">
            <a:extLst>
              <a:ext uri="{FF2B5EF4-FFF2-40B4-BE49-F238E27FC236}">
                <a16:creationId xmlns:a16="http://schemas.microsoft.com/office/drawing/2014/main" id="{D3B36629-8E51-4E78-840D-580425CCDDD5}"/>
              </a:ext>
            </a:extLst>
          </p:cNvPr>
          <p:cNvSpPr txBox="1"/>
          <p:nvPr/>
        </p:nvSpPr>
        <p:spPr>
          <a:xfrm>
            <a:off x="465950" y="1271926"/>
            <a:ext cx="2227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Architecture</a:t>
            </a: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0624EDEF-D72D-4A7F-8261-1CFFD2255305}"/>
              </a:ext>
            </a:extLst>
          </p:cNvPr>
          <p:cNvSpPr/>
          <p:nvPr/>
        </p:nvSpPr>
        <p:spPr>
          <a:xfrm>
            <a:off x="2822242" y="-1"/>
            <a:ext cx="9369755" cy="4513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7" name="CasellaDiTesto 46">
            <a:extLst>
              <a:ext uri="{FF2B5EF4-FFF2-40B4-BE49-F238E27FC236}">
                <a16:creationId xmlns:a16="http://schemas.microsoft.com/office/drawing/2014/main" id="{127F7C9D-4586-4366-8E2A-20003A761790}"/>
              </a:ext>
            </a:extLst>
          </p:cNvPr>
          <p:cNvSpPr txBox="1"/>
          <p:nvPr/>
        </p:nvSpPr>
        <p:spPr>
          <a:xfrm>
            <a:off x="2822239" y="41002"/>
            <a:ext cx="2549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Architecture</a:t>
            </a:r>
          </a:p>
        </p:txBody>
      </p:sp>
      <p:sp>
        <p:nvSpPr>
          <p:cNvPr id="20" name="Rettangolo 19">
            <a:extLst>
              <a:ext uri="{FF2B5EF4-FFF2-40B4-BE49-F238E27FC236}">
                <a16:creationId xmlns:a16="http://schemas.microsoft.com/office/drawing/2014/main" id="{8A33BD22-0FCA-4EA4-A922-3015D1A474BE}"/>
              </a:ext>
            </a:extLst>
          </p:cNvPr>
          <p:cNvSpPr/>
          <p:nvPr/>
        </p:nvSpPr>
        <p:spPr>
          <a:xfrm>
            <a:off x="2822245" y="0"/>
            <a:ext cx="9369755" cy="4513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1399FEF7-3D3C-4665-A9DD-2DA08E77491A}"/>
              </a:ext>
            </a:extLst>
          </p:cNvPr>
          <p:cNvSpPr txBox="1"/>
          <p:nvPr/>
        </p:nvSpPr>
        <p:spPr>
          <a:xfrm>
            <a:off x="2822241" y="41003"/>
            <a:ext cx="53720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Nuclio</a:t>
            </a:r>
            <a:endParaRPr lang="it-IT" dirty="0"/>
          </a:p>
        </p:txBody>
      </p:sp>
      <p:pic>
        <p:nvPicPr>
          <p:cNvPr id="61" name="Immagine 60">
            <a:extLst>
              <a:ext uri="{FF2B5EF4-FFF2-40B4-BE49-F238E27FC236}">
                <a16:creationId xmlns:a16="http://schemas.microsoft.com/office/drawing/2014/main" id="{4F360D83-1FE5-4E38-907E-0BB4DD1C95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62" y="421295"/>
            <a:ext cx="254978" cy="254978"/>
          </a:xfrm>
          <a:prstGeom prst="rect">
            <a:avLst/>
          </a:prstGeom>
        </p:spPr>
      </p:pic>
      <p:pic>
        <p:nvPicPr>
          <p:cNvPr id="32" name="Picture 12">
            <a:extLst>
              <a:ext uri="{FF2B5EF4-FFF2-40B4-BE49-F238E27FC236}">
                <a16:creationId xmlns:a16="http://schemas.microsoft.com/office/drawing/2014/main" id="{1B15E3C8-7C2D-4D06-8949-B491B7A046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62" y="1326475"/>
            <a:ext cx="254978" cy="254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14" descr="Project management free icon">
            <a:extLst>
              <a:ext uri="{FF2B5EF4-FFF2-40B4-BE49-F238E27FC236}">
                <a16:creationId xmlns:a16="http://schemas.microsoft.com/office/drawing/2014/main" id="{752AF5F1-766B-4E74-B0F3-0CF23269A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62" y="901183"/>
            <a:ext cx="254978" cy="254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Rettangolo 55">
            <a:extLst>
              <a:ext uri="{FF2B5EF4-FFF2-40B4-BE49-F238E27FC236}">
                <a16:creationId xmlns:a16="http://schemas.microsoft.com/office/drawing/2014/main" id="{042DA1CC-9AF7-4594-9BB1-56B2D958F8BE}"/>
              </a:ext>
            </a:extLst>
          </p:cNvPr>
          <p:cNvSpPr/>
          <p:nvPr/>
        </p:nvSpPr>
        <p:spPr>
          <a:xfrm>
            <a:off x="0" y="1680265"/>
            <a:ext cx="2816973" cy="4513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57" name="CasellaDiTesto 56">
            <a:extLst>
              <a:ext uri="{FF2B5EF4-FFF2-40B4-BE49-F238E27FC236}">
                <a16:creationId xmlns:a16="http://schemas.microsoft.com/office/drawing/2014/main" id="{7BEE3639-31C4-4701-9F8B-6111549EA5F8}"/>
              </a:ext>
            </a:extLst>
          </p:cNvPr>
          <p:cNvSpPr txBox="1"/>
          <p:nvPr/>
        </p:nvSpPr>
        <p:spPr>
          <a:xfrm>
            <a:off x="466768" y="1718009"/>
            <a:ext cx="2227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Sensors</a:t>
            </a:r>
            <a:endParaRPr lang="it-IT" dirty="0"/>
          </a:p>
        </p:txBody>
      </p:sp>
      <p:pic>
        <p:nvPicPr>
          <p:cNvPr id="64" name="Picture 16" descr="Sensor free icon">
            <a:extLst>
              <a:ext uri="{FF2B5EF4-FFF2-40B4-BE49-F238E27FC236}">
                <a16:creationId xmlns:a16="http://schemas.microsoft.com/office/drawing/2014/main" id="{33E451C7-5587-45BC-933B-63287A3F31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62" y="1777813"/>
            <a:ext cx="254978" cy="254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ttangolo 21">
            <a:extLst>
              <a:ext uri="{FF2B5EF4-FFF2-40B4-BE49-F238E27FC236}">
                <a16:creationId xmlns:a16="http://schemas.microsoft.com/office/drawing/2014/main" id="{A9C14C34-3FBF-498C-B720-E4441380E8A5}"/>
              </a:ext>
            </a:extLst>
          </p:cNvPr>
          <p:cNvSpPr/>
          <p:nvPr/>
        </p:nvSpPr>
        <p:spPr>
          <a:xfrm>
            <a:off x="-311" y="2131603"/>
            <a:ext cx="2816973" cy="4513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7238B89C-C032-41E4-8ED9-409EA6165BF1}"/>
              </a:ext>
            </a:extLst>
          </p:cNvPr>
          <p:cNvSpPr txBox="1"/>
          <p:nvPr/>
        </p:nvSpPr>
        <p:spPr>
          <a:xfrm>
            <a:off x="466457" y="2169347"/>
            <a:ext cx="2227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Middleware</a:t>
            </a:r>
          </a:p>
        </p:txBody>
      </p:sp>
      <p:pic>
        <p:nvPicPr>
          <p:cNvPr id="1026" name="Picture 2" descr="Server free icon">
            <a:extLst>
              <a:ext uri="{FF2B5EF4-FFF2-40B4-BE49-F238E27FC236}">
                <a16:creationId xmlns:a16="http://schemas.microsoft.com/office/drawing/2014/main" id="{55A0607F-A27D-4449-BBA8-D38E3C18F4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02" y="2226524"/>
            <a:ext cx="254978" cy="254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Rettangolo 33">
            <a:extLst>
              <a:ext uri="{FF2B5EF4-FFF2-40B4-BE49-F238E27FC236}">
                <a16:creationId xmlns:a16="http://schemas.microsoft.com/office/drawing/2014/main" id="{BEC71CDF-9184-4E43-836A-0AB69D4AFCBF}"/>
              </a:ext>
            </a:extLst>
          </p:cNvPr>
          <p:cNvSpPr/>
          <p:nvPr/>
        </p:nvSpPr>
        <p:spPr>
          <a:xfrm>
            <a:off x="2633" y="2571926"/>
            <a:ext cx="2816973" cy="451339"/>
          </a:xfrm>
          <a:prstGeom prst="rect">
            <a:avLst/>
          </a:prstGeom>
          <a:solidFill>
            <a:srgbClr val="419F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0108F526-91B9-47C6-8CFB-A8B2DB3DDF56}"/>
              </a:ext>
            </a:extLst>
          </p:cNvPr>
          <p:cNvSpPr txBox="1"/>
          <p:nvPr/>
        </p:nvSpPr>
        <p:spPr>
          <a:xfrm>
            <a:off x="469401" y="2609670"/>
            <a:ext cx="2227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chemeClr val="bg1"/>
                </a:solidFill>
              </a:rPr>
              <a:t>Nuclio</a:t>
            </a:r>
            <a:endParaRPr lang="it-IT" dirty="0">
              <a:solidFill>
                <a:schemeClr val="bg1"/>
              </a:solidFill>
            </a:endParaRPr>
          </a:p>
        </p:txBody>
      </p:sp>
      <p:pic>
        <p:nvPicPr>
          <p:cNvPr id="39" name="Picture 16" descr="Nuclio: Serverless Platform for Automated Data Science">
            <a:extLst>
              <a:ext uri="{FF2B5EF4-FFF2-40B4-BE49-F238E27FC236}">
                <a16:creationId xmlns:a16="http://schemas.microsoft.com/office/drawing/2014/main" id="{DA069FAA-72E9-465F-B8D2-86D15F1CA5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73" y="2666846"/>
            <a:ext cx="349435" cy="254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Rettangolo con angoli arrotondati 45">
            <a:extLst>
              <a:ext uri="{FF2B5EF4-FFF2-40B4-BE49-F238E27FC236}">
                <a16:creationId xmlns:a16="http://schemas.microsoft.com/office/drawing/2014/main" id="{FB200B68-0A34-4684-8B6D-28AA0EE728AA}"/>
              </a:ext>
            </a:extLst>
          </p:cNvPr>
          <p:cNvSpPr/>
          <p:nvPr/>
        </p:nvSpPr>
        <p:spPr>
          <a:xfrm>
            <a:off x="2921819" y="571486"/>
            <a:ext cx="5193481" cy="4410090"/>
          </a:xfrm>
          <a:prstGeom prst="roundRect">
            <a:avLst>
              <a:gd name="adj" fmla="val 5041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E2D4C3FE-DE91-4892-82EA-5FA9EC03CD8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25227" y="676274"/>
            <a:ext cx="5013873" cy="4223398"/>
          </a:xfrm>
          <a:prstGeom prst="rect">
            <a:avLst/>
          </a:prstGeom>
        </p:spPr>
      </p:pic>
      <p:sp>
        <p:nvSpPr>
          <p:cNvPr id="48" name="Rettangolo 47">
            <a:extLst>
              <a:ext uri="{FF2B5EF4-FFF2-40B4-BE49-F238E27FC236}">
                <a16:creationId xmlns:a16="http://schemas.microsoft.com/office/drawing/2014/main" id="{2BFFF466-B1F3-472D-9DD0-8E7B1153F418}"/>
              </a:ext>
            </a:extLst>
          </p:cNvPr>
          <p:cNvSpPr/>
          <p:nvPr/>
        </p:nvSpPr>
        <p:spPr>
          <a:xfrm>
            <a:off x="0" y="2979002"/>
            <a:ext cx="2816973" cy="4513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9" name="CasellaDiTesto 48">
            <a:extLst>
              <a:ext uri="{FF2B5EF4-FFF2-40B4-BE49-F238E27FC236}">
                <a16:creationId xmlns:a16="http://schemas.microsoft.com/office/drawing/2014/main" id="{60AD07A5-190A-4C66-80A3-816892FBA8B1}"/>
              </a:ext>
            </a:extLst>
          </p:cNvPr>
          <p:cNvSpPr txBox="1"/>
          <p:nvPr/>
        </p:nvSpPr>
        <p:spPr>
          <a:xfrm>
            <a:off x="469401" y="3032284"/>
            <a:ext cx="2227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React</a:t>
            </a:r>
            <a:endParaRPr lang="it-IT" dirty="0"/>
          </a:p>
        </p:txBody>
      </p:sp>
      <p:pic>
        <p:nvPicPr>
          <p:cNvPr id="50" name="Picture 26" descr="React free icon">
            <a:extLst>
              <a:ext uri="{FF2B5EF4-FFF2-40B4-BE49-F238E27FC236}">
                <a16:creationId xmlns:a16="http://schemas.microsoft.com/office/drawing/2014/main" id="{B20993D9-1B36-4890-8F69-32805B1762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73" y="3069500"/>
            <a:ext cx="334558" cy="293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57944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6" descr="Notte 4k Ultra HD Wallpaper | Sfondo | 4096x2733">
            <a:extLst>
              <a:ext uri="{FF2B5EF4-FFF2-40B4-BE49-F238E27FC236}">
                <a16:creationId xmlns:a16="http://schemas.microsoft.com/office/drawing/2014/main" id="{D24F00CD-D050-4B09-BE47-0EF3ECBDDA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2239" y="-2"/>
            <a:ext cx="936975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D1AA1B1A-464B-4181-9FB9-C9483E9E0D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822245" cy="6858000"/>
          </a:xfrm>
          <a:prstGeom prst="rect">
            <a:avLst/>
          </a:prstGeom>
        </p:spPr>
      </p:pic>
      <p:sp>
        <p:nvSpPr>
          <p:cNvPr id="6" name="Rettangolo 5">
            <a:extLst>
              <a:ext uri="{FF2B5EF4-FFF2-40B4-BE49-F238E27FC236}">
                <a16:creationId xmlns:a16="http://schemas.microsoft.com/office/drawing/2014/main" id="{156D588F-1EC9-49DF-8305-C561E697ECAF}"/>
              </a:ext>
            </a:extLst>
          </p:cNvPr>
          <p:cNvSpPr/>
          <p:nvPr/>
        </p:nvSpPr>
        <p:spPr>
          <a:xfrm>
            <a:off x="0" y="328245"/>
            <a:ext cx="2822244" cy="4513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FD1723B6-A801-44B2-8319-8EB48511E418}"/>
              </a:ext>
            </a:extLst>
          </p:cNvPr>
          <p:cNvSpPr txBox="1"/>
          <p:nvPr/>
        </p:nvSpPr>
        <p:spPr>
          <a:xfrm>
            <a:off x="465950" y="369249"/>
            <a:ext cx="2227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IoT </a:t>
            </a:r>
            <a:r>
              <a:rPr lang="it-IT" dirty="0" err="1"/>
              <a:t>logger</a:t>
            </a:r>
            <a:endParaRPr lang="it-IT" dirty="0"/>
          </a:p>
        </p:txBody>
      </p:sp>
      <p:sp>
        <p:nvSpPr>
          <p:cNvPr id="38" name="Rettangolo 37">
            <a:extLst>
              <a:ext uri="{FF2B5EF4-FFF2-40B4-BE49-F238E27FC236}">
                <a16:creationId xmlns:a16="http://schemas.microsoft.com/office/drawing/2014/main" id="{2BF3BF4A-2D79-475E-8E4D-8A49DACBCF29}"/>
              </a:ext>
            </a:extLst>
          </p:cNvPr>
          <p:cNvSpPr/>
          <p:nvPr/>
        </p:nvSpPr>
        <p:spPr>
          <a:xfrm>
            <a:off x="0" y="779584"/>
            <a:ext cx="2822244" cy="4513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0" name="CasellaDiTesto 39">
            <a:extLst>
              <a:ext uri="{FF2B5EF4-FFF2-40B4-BE49-F238E27FC236}">
                <a16:creationId xmlns:a16="http://schemas.microsoft.com/office/drawing/2014/main" id="{7A8407F1-7DC8-4CB1-A7A8-B631DAE8F573}"/>
              </a:ext>
            </a:extLst>
          </p:cNvPr>
          <p:cNvSpPr txBox="1"/>
          <p:nvPr/>
        </p:nvSpPr>
        <p:spPr>
          <a:xfrm>
            <a:off x="465950" y="820588"/>
            <a:ext cx="2227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Technologies</a:t>
            </a:r>
          </a:p>
        </p:txBody>
      </p:sp>
      <p:sp>
        <p:nvSpPr>
          <p:cNvPr id="41" name="Rettangolo 40">
            <a:extLst>
              <a:ext uri="{FF2B5EF4-FFF2-40B4-BE49-F238E27FC236}">
                <a16:creationId xmlns:a16="http://schemas.microsoft.com/office/drawing/2014/main" id="{93B7FB8C-54CE-474C-9790-E9D2E654C71C}"/>
              </a:ext>
            </a:extLst>
          </p:cNvPr>
          <p:cNvSpPr/>
          <p:nvPr/>
        </p:nvSpPr>
        <p:spPr>
          <a:xfrm>
            <a:off x="0" y="1230922"/>
            <a:ext cx="2822244" cy="4513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3" name="CasellaDiTesto 42">
            <a:extLst>
              <a:ext uri="{FF2B5EF4-FFF2-40B4-BE49-F238E27FC236}">
                <a16:creationId xmlns:a16="http://schemas.microsoft.com/office/drawing/2014/main" id="{D3B36629-8E51-4E78-840D-580425CCDDD5}"/>
              </a:ext>
            </a:extLst>
          </p:cNvPr>
          <p:cNvSpPr txBox="1"/>
          <p:nvPr/>
        </p:nvSpPr>
        <p:spPr>
          <a:xfrm>
            <a:off x="465950" y="1271926"/>
            <a:ext cx="2227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Architecture</a:t>
            </a: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0624EDEF-D72D-4A7F-8261-1CFFD2255305}"/>
              </a:ext>
            </a:extLst>
          </p:cNvPr>
          <p:cNvSpPr/>
          <p:nvPr/>
        </p:nvSpPr>
        <p:spPr>
          <a:xfrm>
            <a:off x="2822242" y="-1"/>
            <a:ext cx="9369755" cy="4513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7" name="CasellaDiTesto 46">
            <a:extLst>
              <a:ext uri="{FF2B5EF4-FFF2-40B4-BE49-F238E27FC236}">
                <a16:creationId xmlns:a16="http://schemas.microsoft.com/office/drawing/2014/main" id="{127F7C9D-4586-4366-8E2A-20003A761790}"/>
              </a:ext>
            </a:extLst>
          </p:cNvPr>
          <p:cNvSpPr txBox="1"/>
          <p:nvPr/>
        </p:nvSpPr>
        <p:spPr>
          <a:xfrm>
            <a:off x="2822239" y="41002"/>
            <a:ext cx="2549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Architecture</a:t>
            </a:r>
          </a:p>
        </p:txBody>
      </p:sp>
      <p:sp>
        <p:nvSpPr>
          <p:cNvPr id="20" name="Rettangolo 19">
            <a:extLst>
              <a:ext uri="{FF2B5EF4-FFF2-40B4-BE49-F238E27FC236}">
                <a16:creationId xmlns:a16="http://schemas.microsoft.com/office/drawing/2014/main" id="{8A33BD22-0FCA-4EA4-A922-3015D1A474BE}"/>
              </a:ext>
            </a:extLst>
          </p:cNvPr>
          <p:cNvSpPr/>
          <p:nvPr/>
        </p:nvSpPr>
        <p:spPr>
          <a:xfrm>
            <a:off x="2822245" y="0"/>
            <a:ext cx="9369755" cy="4513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1399FEF7-3D3C-4665-A9DD-2DA08E77491A}"/>
              </a:ext>
            </a:extLst>
          </p:cNvPr>
          <p:cNvSpPr txBox="1"/>
          <p:nvPr/>
        </p:nvSpPr>
        <p:spPr>
          <a:xfrm>
            <a:off x="2822241" y="41003"/>
            <a:ext cx="53720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Nuclio</a:t>
            </a:r>
            <a:endParaRPr lang="it-IT" dirty="0"/>
          </a:p>
        </p:txBody>
      </p:sp>
      <p:pic>
        <p:nvPicPr>
          <p:cNvPr id="61" name="Immagine 60">
            <a:extLst>
              <a:ext uri="{FF2B5EF4-FFF2-40B4-BE49-F238E27FC236}">
                <a16:creationId xmlns:a16="http://schemas.microsoft.com/office/drawing/2014/main" id="{4F360D83-1FE5-4E38-907E-0BB4DD1C95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62" y="421295"/>
            <a:ext cx="254978" cy="254978"/>
          </a:xfrm>
          <a:prstGeom prst="rect">
            <a:avLst/>
          </a:prstGeom>
        </p:spPr>
      </p:pic>
      <p:pic>
        <p:nvPicPr>
          <p:cNvPr id="32" name="Picture 12">
            <a:extLst>
              <a:ext uri="{FF2B5EF4-FFF2-40B4-BE49-F238E27FC236}">
                <a16:creationId xmlns:a16="http://schemas.microsoft.com/office/drawing/2014/main" id="{1B15E3C8-7C2D-4D06-8949-B491B7A046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62" y="1326475"/>
            <a:ext cx="254978" cy="254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14" descr="Project management free icon">
            <a:extLst>
              <a:ext uri="{FF2B5EF4-FFF2-40B4-BE49-F238E27FC236}">
                <a16:creationId xmlns:a16="http://schemas.microsoft.com/office/drawing/2014/main" id="{752AF5F1-766B-4E74-B0F3-0CF23269A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62" y="901183"/>
            <a:ext cx="254978" cy="254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Rettangolo 55">
            <a:extLst>
              <a:ext uri="{FF2B5EF4-FFF2-40B4-BE49-F238E27FC236}">
                <a16:creationId xmlns:a16="http://schemas.microsoft.com/office/drawing/2014/main" id="{042DA1CC-9AF7-4594-9BB1-56B2D958F8BE}"/>
              </a:ext>
            </a:extLst>
          </p:cNvPr>
          <p:cNvSpPr/>
          <p:nvPr/>
        </p:nvSpPr>
        <p:spPr>
          <a:xfrm>
            <a:off x="0" y="1680265"/>
            <a:ext cx="2816973" cy="4513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57" name="CasellaDiTesto 56">
            <a:extLst>
              <a:ext uri="{FF2B5EF4-FFF2-40B4-BE49-F238E27FC236}">
                <a16:creationId xmlns:a16="http://schemas.microsoft.com/office/drawing/2014/main" id="{7BEE3639-31C4-4701-9F8B-6111549EA5F8}"/>
              </a:ext>
            </a:extLst>
          </p:cNvPr>
          <p:cNvSpPr txBox="1"/>
          <p:nvPr/>
        </p:nvSpPr>
        <p:spPr>
          <a:xfrm>
            <a:off x="466768" y="1718009"/>
            <a:ext cx="2227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Sensors</a:t>
            </a:r>
            <a:endParaRPr lang="it-IT" dirty="0"/>
          </a:p>
        </p:txBody>
      </p:sp>
      <p:pic>
        <p:nvPicPr>
          <p:cNvPr id="64" name="Picture 16" descr="Sensor free icon">
            <a:extLst>
              <a:ext uri="{FF2B5EF4-FFF2-40B4-BE49-F238E27FC236}">
                <a16:creationId xmlns:a16="http://schemas.microsoft.com/office/drawing/2014/main" id="{33E451C7-5587-45BC-933B-63287A3F31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62" y="1777813"/>
            <a:ext cx="254978" cy="254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ttangolo 21">
            <a:extLst>
              <a:ext uri="{FF2B5EF4-FFF2-40B4-BE49-F238E27FC236}">
                <a16:creationId xmlns:a16="http://schemas.microsoft.com/office/drawing/2014/main" id="{A9C14C34-3FBF-498C-B720-E4441380E8A5}"/>
              </a:ext>
            </a:extLst>
          </p:cNvPr>
          <p:cNvSpPr/>
          <p:nvPr/>
        </p:nvSpPr>
        <p:spPr>
          <a:xfrm>
            <a:off x="-311" y="2131603"/>
            <a:ext cx="2816973" cy="4513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7238B89C-C032-41E4-8ED9-409EA6165BF1}"/>
              </a:ext>
            </a:extLst>
          </p:cNvPr>
          <p:cNvSpPr txBox="1"/>
          <p:nvPr/>
        </p:nvSpPr>
        <p:spPr>
          <a:xfrm>
            <a:off x="466457" y="2169347"/>
            <a:ext cx="2227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Middleware</a:t>
            </a:r>
          </a:p>
        </p:txBody>
      </p:sp>
      <p:pic>
        <p:nvPicPr>
          <p:cNvPr id="1026" name="Picture 2" descr="Server free icon">
            <a:extLst>
              <a:ext uri="{FF2B5EF4-FFF2-40B4-BE49-F238E27FC236}">
                <a16:creationId xmlns:a16="http://schemas.microsoft.com/office/drawing/2014/main" id="{55A0607F-A27D-4449-BBA8-D38E3C18F4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02" y="2226524"/>
            <a:ext cx="254978" cy="254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Rettangolo 33">
            <a:extLst>
              <a:ext uri="{FF2B5EF4-FFF2-40B4-BE49-F238E27FC236}">
                <a16:creationId xmlns:a16="http://schemas.microsoft.com/office/drawing/2014/main" id="{BEC71CDF-9184-4E43-836A-0AB69D4AFCBF}"/>
              </a:ext>
            </a:extLst>
          </p:cNvPr>
          <p:cNvSpPr/>
          <p:nvPr/>
        </p:nvSpPr>
        <p:spPr>
          <a:xfrm>
            <a:off x="2633" y="2571926"/>
            <a:ext cx="2816973" cy="4513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0108F526-91B9-47C6-8CFB-A8B2DB3DDF56}"/>
              </a:ext>
            </a:extLst>
          </p:cNvPr>
          <p:cNvSpPr txBox="1"/>
          <p:nvPr/>
        </p:nvSpPr>
        <p:spPr>
          <a:xfrm>
            <a:off x="469401" y="2609670"/>
            <a:ext cx="2227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Nuclio</a:t>
            </a:r>
            <a:endParaRPr lang="it-IT" dirty="0"/>
          </a:p>
        </p:txBody>
      </p:sp>
      <p:pic>
        <p:nvPicPr>
          <p:cNvPr id="39" name="Picture 16" descr="Nuclio: Serverless Platform for Automated Data Science">
            <a:extLst>
              <a:ext uri="{FF2B5EF4-FFF2-40B4-BE49-F238E27FC236}">
                <a16:creationId xmlns:a16="http://schemas.microsoft.com/office/drawing/2014/main" id="{DA069FAA-72E9-465F-B8D2-86D15F1CA5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73" y="2666846"/>
            <a:ext cx="349435" cy="254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Rettangolo con angoli arrotondati 45">
            <a:extLst>
              <a:ext uri="{FF2B5EF4-FFF2-40B4-BE49-F238E27FC236}">
                <a16:creationId xmlns:a16="http://schemas.microsoft.com/office/drawing/2014/main" id="{FB200B68-0A34-4684-8B6D-28AA0EE728AA}"/>
              </a:ext>
            </a:extLst>
          </p:cNvPr>
          <p:cNvSpPr/>
          <p:nvPr/>
        </p:nvSpPr>
        <p:spPr>
          <a:xfrm>
            <a:off x="2917533" y="571486"/>
            <a:ext cx="4721518" cy="4010039"/>
          </a:xfrm>
          <a:prstGeom prst="roundRect">
            <a:avLst>
              <a:gd name="adj" fmla="val 5041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1" name="Rettangolo 30">
            <a:extLst>
              <a:ext uri="{FF2B5EF4-FFF2-40B4-BE49-F238E27FC236}">
                <a16:creationId xmlns:a16="http://schemas.microsoft.com/office/drawing/2014/main" id="{18758D77-921E-4F04-AC37-FD06BCF0CE27}"/>
              </a:ext>
            </a:extLst>
          </p:cNvPr>
          <p:cNvSpPr/>
          <p:nvPr/>
        </p:nvSpPr>
        <p:spPr>
          <a:xfrm>
            <a:off x="2633" y="2994540"/>
            <a:ext cx="2816973" cy="451339"/>
          </a:xfrm>
          <a:prstGeom prst="rect">
            <a:avLst/>
          </a:prstGeom>
          <a:solidFill>
            <a:srgbClr val="419F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12F4126E-79E4-4314-A749-D545D2483140}"/>
              </a:ext>
            </a:extLst>
          </p:cNvPr>
          <p:cNvSpPr txBox="1"/>
          <p:nvPr/>
        </p:nvSpPr>
        <p:spPr>
          <a:xfrm>
            <a:off x="469401" y="3032284"/>
            <a:ext cx="2227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chemeClr val="bg1"/>
                </a:solidFill>
              </a:rPr>
              <a:t>React</a:t>
            </a:r>
            <a:endParaRPr lang="it-IT" dirty="0">
              <a:solidFill>
                <a:schemeClr val="bg1"/>
              </a:solidFill>
            </a:endParaRPr>
          </a:p>
        </p:txBody>
      </p:sp>
      <p:pic>
        <p:nvPicPr>
          <p:cNvPr id="44" name="Picture 26" descr="React free icon">
            <a:extLst>
              <a:ext uri="{FF2B5EF4-FFF2-40B4-BE49-F238E27FC236}">
                <a16:creationId xmlns:a16="http://schemas.microsoft.com/office/drawing/2014/main" id="{4C3688DA-6C8B-4F22-8578-8F357AF7AD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73" y="3069500"/>
            <a:ext cx="334558" cy="293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86572A9A-9E55-42AC-86AC-24AD22C252A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047589" y="676273"/>
            <a:ext cx="4477162" cy="3820030"/>
          </a:xfrm>
          <a:prstGeom prst="rect">
            <a:avLst/>
          </a:prstGeom>
        </p:spPr>
      </p:pic>
      <p:sp>
        <p:nvSpPr>
          <p:cNvPr id="51" name="Rettangolo con angoli arrotondati 50">
            <a:extLst>
              <a:ext uri="{FF2B5EF4-FFF2-40B4-BE49-F238E27FC236}">
                <a16:creationId xmlns:a16="http://schemas.microsoft.com/office/drawing/2014/main" id="{46D0E213-1263-4E82-BBDA-9280A3F2C71A}"/>
              </a:ext>
            </a:extLst>
          </p:cNvPr>
          <p:cNvSpPr/>
          <p:nvPr/>
        </p:nvSpPr>
        <p:spPr>
          <a:xfrm>
            <a:off x="6151619" y="4657178"/>
            <a:ext cx="5908559" cy="2057948"/>
          </a:xfrm>
          <a:prstGeom prst="roundRect">
            <a:avLst>
              <a:gd name="adj" fmla="val 6902"/>
            </a:avLst>
          </a:prstGeom>
          <a:solidFill>
            <a:srgbClr val="EFFD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98048115-B9A2-4D5F-BBCD-4906A607F2B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257525" y="4701672"/>
            <a:ext cx="5696745" cy="1247949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8065F2C5-C9BB-4B37-821A-5D06404917D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257525" y="6063997"/>
            <a:ext cx="5182323" cy="543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1949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6" descr="Notte 4k Ultra HD Wallpaper | Sfondo | 4096x2733">
            <a:extLst>
              <a:ext uri="{FF2B5EF4-FFF2-40B4-BE49-F238E27FC236}">
                <a16:creationId xmlns:a16="http://schemas.microsoft.com/office/drawing/2014/main" id="{DDEC1DEF-7A51-4C22-8006-9EE47AAD70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2239" y="-2"/>
            <a:ext cx="936975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D1AA1B1A-464B-4181-9FB9-C9483E9E0D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822245" cy="6858000"/>
          </a:xfrm>
          <a:prstGeom prst="rect">
            <a:avLst/>
          </a:prstGeom>
        </p:spPr>
      </p:pic>
      <p:sp>
        <p:nvSpPr>
          <p:cNvPr id="6" name="Rettangolo 5">
            <a:extLst>
              <a:ext uri="{FF2B5EF4-FFF2-40B4-BE49-F238E27FC236}">
                <a16:creationId xmlns:a16="http://schemas.microsoft.com/office/drawing/2014/main" id="{156D588F-1EC9-49DF-8305-C561E697ECAF}"/>
              </a:ext>
            </a:extLst>
          </p:cNvPr>
          <p:cNvSpPr/>
          <p:nvPr/>
        </p:nvSpPr>
        <p:spPr>
          <a:xfrm>
            <a:off x="0" y="328245"/>
            <a:ext cx="2822244" cy="4513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FD1723B6-A801-44B2-8319-8EB48511E418}"/>
              </a:ext>
            </a:extLst>
          </p:cNvPr>
          <p:cNvSpPr txBox="1"/>
          <p:nvPr/>
        </p:nvSpPr>
        <p:spPr>
          <a:xfrm>
            <a:off x="465950" y="369249"/>
            <a:ext cx="2227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IoT </a:t>
            </a:r>
            <a:r>
              <a:rPr lang="it-IT" dirty="0" err="1"/>
              <a:t>logger</a:t>
            </a:r>
            <a:endParaRPr lang="it-IT" dirty="0"/>
          </a:p>
        </p:txBody>
      </p:sp>
      <p:sp>
        <p:nvSpPr>
          <p:cNvPr id="38" name="Rettangolo 37">
            <a:extLst>
              <a:ext uri="{FF2B5EF4-FFF2-40B4-BE49-F238E27FC236}">
                <a16:creationId xmlns:a16="http://schemas.microsoft.com/office/drawing/2014/main" id="{2BF3BF4A-2D79-475E-8E4D-8A49DACBCF29}"/>
              </a:ext>
            </a:extLst>
          </p:cNvPr>
          <p:cNvSpPr/>
          <p:nvPr/>
        </p:nvSpPr>
        <p:spPr>
          <a:xfrm>
            <a:off x="0" y="779584"/>
            <a:ext cx="2822244" cy="451339"/>
          </a:xfrm>
          <a:prstGeom prst="rect">
            <a:avLst/>
          </a:prstGeom>
          <a:solidFill>
            <a:srgbClr val="419F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0" name="CasellaDiTesto 39">
            <a:extLst>
              <a:ext uri="{FF2B5EF4-FFF2-40B4-BE49-F238E27FC236}">
                <a16:creationId xmlns:a16="http://schemas.microsoft.com/office/drawing/2014/main" id="{7A8407F1-7DC8-4CB1-A7A8-B631DAE8F573}"/>
              </a:ext>
            </a:extLst>
          </p:cNvPr>
          <p:cNvSpPr txBox="1"/>
          <p:nvPr/>
        </p:nvSpPr>
        <p:spPr>
          <a:xfrm>
            <a:off x="465950" y="820588"/>
            <a:ext cx="2227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Technologies</a:t>
            </a:r>
          </a:p>
        </p:txBody>
      </p:sp>
      <p:sp>
        <p:nvSpPr>
          <p:cNvPr id="41" name="Rettangolo 40">
            <a:extLst>
              <a:ext uri="{FF2B5EF4-FFF2-40B4-BE49-F238E27FC236}">
                <a16:creationId xmlns:a16="http://schemas.microsoft.com/office/drawing/2014/main" id="{93B7FB8C-54CE-474C-9790-E9D2E654C71C}"/>
              </a:ext>
            </a:extLst>
          </p:cNvPr>
          <p:cNvSpPr/>
          <p:nvPr/>
        </p:nvSpPr>
        <p:spPr>
          <a:xfrm>
            <a:off x="0" y="1230922"/>
            <a:ext cx="2822244" cy="4513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3" name="CasellaDiTesto 42">
            <a:extLst>
              <a:ext uri="{FF2B5EF4-FFF2-40B4-BE49-F238E27FC236}">
                <a16:creationId xmlns:a16="http://schemas.microsoft.com/office/drawing/2014/main" id="{D3B36629-8E51-4E78-840D-580425CCDDD5}"/>
              </a:ext>
            </a:extLst>
          </p:cNvPr>
          <p:cNvSpPr txBox="1"/>
          <p:nvPr/>
        </p:nvSpPr>
        <p:spPr>
          <a:xfrm>
            <a:off x="465950" y="1271926"/>
            <a:ext cx="2227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Architecture</a:t>
            </a: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0624EDEF-D72D-4A7F-8261-1CFFD2255305}"/>
              </a:ext>
            </a:extLst>
          </p:cNvPr>
          <p:cNvSpPr/>
          <p:nvPr/>
        </p:nvSpPr>
        <p:spPr>
          <a:xfrm>
            <a:off x="2822242" y="-1"/>
            <a:ext cx="9369755" cy="4513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7" name="CasellaDiTesto 46">
            <a:extLst>
              <a:ext uri="{FF2B5EF4-FFF2-40B4-BE49-F238E27FC236}">
                <a16:creationId xmlns:a16="http://schemas.microsoft.com/office/drawing/2014/main" id="{127F7C9D-4586-4366-8E2A-20003A761790}"/>
              </a:ext>
            </a:extLst>
          </p:cNvPr>
          <p:cNvSpPr txBox="1"/>
          <p:nvPr/>
        </p:nvSpPr>
        <p:spPr>
          <a:xfrm>
            <a:off x="2822239" y="41002"/>
            <a:ext cx="2549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Technologies</a:t>
            </a:r>
          </a:p>
        </p:txBody>
      </p:sp>
      <p:pic>
        <p:nvPicPr>
          <p:cNvPr id="2062" name="Picture 14" descr="Free Rabbitmq Logo Icon of Flat style - Available in SVG, PNG, EPS, AI &amp;amp;  Icon fonts">
            <a:extLst>
              <a:ext uri="{FF2B5EF4-FFF2-40B4-BE49-F238E27FC236}">
                <a16:creationId xmlns:a16="http://schemas.microsoft.com/office/drawing/2014/main" id="{4869232B-CDEA-4FDB-8A60-593EF07D9F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4087" y="1129760"/>
            <a:ext cx="825336" cy="825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Nuclio: Serverless Platform for Automated Data Science">
            <a:extLst>
              <a:ext uri="{FF2B5EF4-FFF2-40B4-BE49-F238E27FC236}">
                <a16:creationId xmlns:a16="http://schemas.microsoft.com/office/drawing/2014/main" id="{138B0B41-E56E-4C3B-8611-CE204C4BD8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3985" y="1128146"/>
            <a:ext cx="1131081" cy="825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Python free icon">
            <a:extLst>
              <a:ext uri="{FF2B5EF4-FFF2-40B4-BE49-F238E27FC236}">
                <a16:creationId xmlns:a16="http://schemas.microsoft.com/office/drawing/2014/main" id="{9FC9BD04-2E38-4B9D-A52A-707214B768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9628" y="1128146"/>
            <a:ext cx="825336" cy="825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6" name="Picture 28" descr="JavaScript Class Method Chaining - ckh|Consulting">
            <a:extLst>
              <a:ext uri="{FF2B5EF4-FFF2-40B4-BE49-F238E27FC236}">
                <a16:creationId xmlns:a16="http://schemas.microsoft.com/office/drawing/2014/main" id="{18D08892-59E5-4CED-BC92-9D711B621A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3288" y="3275102"/>
            <a:ext cx="877740" cy="877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CasellaDiTesto 49">
            <a:extLst>
              <a:ext uri="{FF2B5EF4-FFF2-40B4-BE49-F238E27FC236}">
                <a16:creationId xmlns:a16="http://schemas.microsoft.com/office/drawing/2014/main" id="{F66A7C38-A796-450D-A816-6D92EC2FE703}"/>
              </a:ext>
            </a:extLst>
          </p:cNvPr>
          <p:cNvSpPr txBox="1"/>
          <p:nvPr/>
        </p:nvSpPr>
        <p:spPr>
          <a:xfrm>
            <a:off x="3354148" y="1978825"/>
            <a:ext cx="12052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chemeClr val="bg2"/>
                </a:solidFill>
                <a:effectLst/>
                <a:latin typeface="-apple-system"/>
              </a:rPr>
              <a:t>RabbitMQ</a:t>
            </a:r>
          </a:p>
        </p:txBody>
      </p:sp>
      <p:sp>
        <p:nvSpPr>
          <p:cNvPr id="51" name="CasellaDiTesto 50">
            <a:extLst>
              <a:ext uri="{FF2B5EF4-FFF2-40B4-BE49-F238E27FC236}">
                <a16:creationId xmlns:a16="http://schemas.microsoft.com/office/drawing/2014/main" id="{A928E20B-2DBC-4FCB-8306-3D6539E8E163}"/>
              </a:ext>
            </a:extLst>
          </p:cNvPr>
          <p:cNvSpPr txBox="1"/>
          <p:nvPr/>
        </p:nvSpPr>
        <p:spPr>
          <a:xfrm>
            <a:off x="7094450" y="1978816"/>
            <a:ext cx="825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 err="1">
                <a:solidFill>
                  <a:schemeClr val="bg2"/>
                </a:solidFill>
                <a:effectLst/>
                <a:latin typeface="-apple-system"/>
              </a:rPr>
              <a:t>Nuclio</a:t>
            </a:r>
            <a:endParaRPr lang="en-US" b="0" i="0" dirty="0">
              <a:solidFill>
                <a:schemeClr val="bg2"/>
              </a:solidFill>
              <a:effectLst/>
              <a:latin typeface="-apple-system"/>
            </a:endParaRPr>
          </a:p>
        </p:txBody>
      </p:sp>
      <p:sp>
        <p:nvSpPr>
          <p:cNvPr id="52" name="CasellaDiTesto 51">
            <a:extLst>
              <a:ext uri="{FF2B5EF4-FFF2-40B4-BE49-F238E27FC236}">
                <a16:creationId xmlns:a16="http://schemas.microsoft.com/office/drawing/2014/main" id="{4D799E7D-EE94-4A00-864D-94E3617C7406}"/>
              </a:ext>
            </a:extLst>
          </p:cNvPr>
          <p:cNvSpPr txBox="1"/>
          <p:nvPr/>
        </p:nvSpPr>
        <p:spPr>
          <a:xfrm>
            <a:off x="10643426" y="1977628"/>
            <a:ext cx="8777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chemeClr val="bg2"/>
                </a:solidFill>
                <a:effectLst/>
                <a:latin typeface="-apple-system"/>
              </a:rPr>
              <a:t>Python</a:t>
            </a:r>
          </a:p>
        </p:txBody>
      </p:sp>
      <p:sp>
        <p:nvSpPr>
          <p:cNvPr id="54" name="CasellaDiTesto 53">
            <a:extLst>
              <a:ext uri="{FF2B5EF4-FFF2-40B4-BE49-F238E27FC236}">
                <a16:creationId xmlns:a16="http://schemas.microsoft.com/office/drawing/2014/main" id="{1A4C14B5-0BA8-44A4-8E3B-B56E36A29F73}"/>
              </a:ext>
            </a:extLst>
          </p:cNvPr>
          <p:cNvSpPr txBox="1"/>
          <p:nvPr/>
        </p:nvSpPr>
        <p:spPr>
          <a:xfrm>
            <a:off x="6978281" y="4170687"/>
            <a:ext cx="10723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chemeClr val="bg2"/>
                </a:solidFill>
                <a:effectLst/>
                <a:latin typeface="-apple-system"/>
              </a:rPr>
              <a:t>Socket.io</a:t>
            </a:r>
          </a:p>
        </p:txBody>
      </p:sp>
      <p:sp>
        <p:nvSpPr>
          <p:cNvPr id="55" name="CasellaDiTesto 54">
            <a:extLst>
              <a:ext uri="{FF2B5EF4-FFF2-40B4-BE49-F238E27FC236}">
                <a16:creationId xmlns:a16="http://schemas.microsoft.com/office/drawing/2014/main" id="{3F6A2E8F-2971-4F68-8BA8-271EA8B27029}"/>
              </a:ext>
            </a:extLst>
          </p:cNvPr>
          <p:cNvSpPr txBox="1"/>
          <p:nvPr/>
        </p:nvSpPr>
        <p:spPr>
          <a:xfrm>
            <a:off x="10544223" y="4206663"/>
            <a:ext cx="11158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chemeClr val="bg2"/>
                </a:solidFill>
                <a:effectLst/>
                <a:latin typeface="-apple-system"/>
              </a:rPr>
              <a:t>Javascript</a:t>
            </a:r>
          </a:p>
        </p:txBody>
      </p:sp>
      <p:pic>
        <p:nvPicPr>
          <p:cNvPr id="56" name="Picture 26" descr="React free icon">
            <a:extLst>
              <a:ext uri="{FF2B5EF4-FFF2-40B4-BE49-F238E27FC236}">
                <a16:creationId xmlns:a16="http://schemas.microsoft.com/office/drawing/2014/main" id="{9485E5BF-A70D-49B0-B66C-6E179FC417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4824" y="3332848"/>
            <a:ext cx="877740" cy="877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Immagine 56">
            <a:extLst>
              <a:ext uri="{FF2B5EF4-FFF2-40B4-BE49-F238E27FC236}">
                <a16:creationId xmlns:a16="http://schemas.microsoft.com/office/drawing/2014/main" id="{836DB4AF-77E3-4179-992B-F6E66392EE92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324"/>
          <a:stretch/>
        </p:blipFill>
        <p:spPr>
          <a:xfrm>
            <a:off x="7148537" y="3304948"/>
            <a:ext cx="798778" cy="887074"/>
          </a:xfrm>
          <a:prstGeom prst="rect">
            <a:avLst/>
          </a:prstGeom>
        </p:spPr>
      </p:pic>
      <p:sp>
        <p:nvSpPr>
          <p:cNvPr id="58" name="CasellaDiTesto 57">
            <a:extLst>
              <a:ext uri="{FF2B5EF4-FFF2-40B4-BE49-F238E27FC236}">
                <a16:creationId xmlns:a16="http://schemas.microsoft.com/office/drawing/2014/main" id="{86577D93-3F89-4A05-9F9E-F52B9854E150}"/>
              </a:ext>
            </a:extLst>
          </p:cNvPr>
          <p:cNvSpPr txBox="1"/>
          <p:nvPr/>
        </p:nvSpPr>
        <p:spPr>
          <a:xfrm>
            <a:off x="3486056" y="4210588"/>
            <a:ext cx="10152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chemeClr val="bg2"/>
                </a:solidFill>
                <a:effectLst/>
                <a:latin typeface="-apple-system"/>
              </a:rPr>
              <a:t>React </a:t>
            </a:r>
            <a:r>
              <a:rPr lang="en-US" b="0" i="0" dirty="0" err="1">
                <a:solidFill>
                  <a:schemeClr val="bg2"/>
                </a:solidFill>
                <a:effectLst/>
                <a:latin typeface="-apple-system"/>
              </a:rPr>
              <a:t>js</a:t>
            </a:r>
            <a:endParaRPr lang="en-US" b="0" i="0" dirty="0">
              <a:solidFill>
                <a:schemeClr val="bg2"/>
              </a:solidFill>
              <a:effectLst/>
              <a:latin typeface="-apple-system"/>
            </a:endParaRPr>
          </a:p>
        </p:txBody>
      </p:sp>
      <p:pic>
        <p:nvPicPr>
          <p:cNvPr id="61" name="Immagine 60">
            <a:extLst>
              <a:ext uri="{FF2B5EF4-FFF2-40B4-BE49-F238E27FC236}">
                <a16:creationId xmlns:a16="http://schemas.microsoft.com/office/drawing/2014/main" id="{4F360D83-1FE5-4E38-907E-0BB4DD1C950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62" y="421295"/>
            <a:ext cx="254978" cy="254978"/>
          </a:xfrm>
          <a:prstGeom prst="rect">
            <a:avLst/>
          </a:prstGeom>
        </p:spPr>
      </p:pic>
      <p:pic>
        <p:nvPicPr>
          <p:cNvPr id="62" name="Picture 12">
            <a:extLst>
              <a:ext uri="{FF2B5EF4-FFF2-40B4-BE49-F238E27FC236}">
                <a16:creationId xmlns:a16="http://schemas.microsoft.com/office/drawing/2014/main" id="{3B4BF198-C590-466B-8791-62C9FEC448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62" y="1326475"/>
            <a:ext cx="254978" cy="254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14" descr="Project management free icon">
            <a:extLst>
              <a:ext uri="{FF2B5EF4-FFF2-40B4-BE49-F238E27FC236}">
                <a16:creationId xmlns:a16="http://schemas.microsoft.com/office/drawing/2014/main" id="{EB33B9DA-B153-4DD7-BF9C-5D8A95C9B4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62" y="901183"/>
            <a:ext cx="254978" cy="254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90" name="Picture 42" descr="Docker free icon">
            <a:extLst>
              <a:ext uri="{FF2B5EF4-FFF2-40B4-BE49-F238E27FC236}">
                <a16:creationId xmlns:a16="http://schemas.microsoft.com/office/drawing/2014/main" id="{312A788F-69DE-491C-B923-C7022423A1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1788" y="5381317"/>
            <a:ext cx="825336" cy="825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7" name="CasellaDiTesto 66">
            <a:extLst>
              <a:ext uri="{FF2B5EF4-FFF2-40B4-BE49-F238E27FC236}">
                <a16:creationId xmlns:a16="http://schemas.microsoft.com/office/drawing/2014/main" id="{F73B2D6A-81D1-4C91-8CBB-C9A66F82EF13}"/>
              </a:ext>
            </a:extLst>
          </p:cNvPr>
          <p:cNvSpPr txBox="1"/>
          <p:nvPr/>
        </p:nvSpPr>
        <p:spPr>
          <a:xfrm>
            <a:off x="7069130" y="6316965"/>
            <a:ext cx="8906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chemeClr val="bg2"/>
                </a:solidFill>
                <a:effectLst/>
                <a:latin typeface="-apple-system"/>
              </a:rPr>
              <a:t>Docker</a:t>
            </a:r>
          </a:p>
        </p:txBody>
      </p:sp>
      <p:sp>
        <p:nvSpPr>
          <p:cNvPr id="71" name="Rettangolo 70">
            <a:extLst>
              <a:ext uri="{FF2B5EF4-FFF2-40B4-BE49-F238E27FC236}">
                <a16:creationId xmlns:a16="http://schemas.microsoft.com/office/drawing/2014/main" id="{B8518F85-7E0F-4090-A88D-B61981ACC8D2}"/>
              </a:ext>
            </a:extLst>
          </p:cNvPr>
          <p:cNvSpPr/>
          <p:nvPr/>
        </p:nvSpPr>
        <p:spPr>
          <a:xfrm>
            <a:off x="1" y="1682261"/>
            <a:ext cx="2822238" cy="4513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72" name="CasellaDiTesto 71">
            <a:extLst>
              <a:ext uri="{FF2B5EF4-FFF2-40B4-BE49-F238E27FC236}">
                <a16:creationId xmlns:a16="http://schemas.microsoft.com/office/drawing/2014/main" id="{1D72783B-9BCD-4E1A-AF9E-BFE233AF1E41}"/>
              </a:ext>
            </a:extLst>
          </p:cNvPr>
          <p:cNvSpPr txBox="1"/>
          <p:nvPr/>
        </p:nvSpPr>
        <p:spPr>
          <a:xfrm>
            <a:off x="466768" y="1718009"/>
            <a:ext cx="2227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Sensors</a:t>
            </a:r>
            <a:endParaRPr lang="it-IT" dirty="0"/>
          </a:p>
        </p:txBody>
      </p:sp>
      <p:pic>
        <p:nvPicPr>
          <p:cNvPr id="73" name="Picture 16" descr="Sensor free icon">
            <a:extLst>
              <a:ext uri="{FF2B5EF4-FFF2-40B4-BE49-F238E27FC236}">
                <a16:creationId xmlns:a16="http://schemas.microsoft.com/office/drawing/2014/main" id="{D2E9419F-ABBD-4A14-BAC1-4027B6673B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62" y="1777813"/>
            <a:ext cx="254978" cy="254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Rettangolo 31">
            <a:extLst>
              <a:ext uri="{FF2B5EF4-FFF2-40B4-BE49-F238E27FC236}">
                <a16:creationId xmlns:a16="http://schemas.microsoft.com/office/drawing/2014/main" id="{9A3A55DA-83A9-42E1-8258-7827B52A7A5E}"/>
              </a:ext>
            </a:extLst>
          </p:cNvPr>
          <p:cNvSpPr/>
          <p:nvPr/>
        </p:nvSpPr>
        <p:spPr>
          <a:xfrm>
            <a:off x="-311" y="2131603"/>
            <a:ext cx="2816973" cy="4513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D2E5E6CA-8667-4FFC-8F32-F585793D1B05}"/>
              </a:ext>
            </a:extLst>
          </p:cNvPr>
          <p:cNvSpPr txBox="1"/>
          <p:nvPr/>
        </p:nvSpPr>
        <p:spPr>
          <a:xfrm>
            <a:off x="466457" y="2169347"/>
            <a:ext cx="2227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Middleware</a:t>
            </a:r>
          </a:p>
        </p:txBody>
      </p:sp>
      <p:pic>
        <p:nvPicPr>
          <p:cNvPr id="34" name="Picture 2" descr="Server free icon">
            <a:extLst>
              <a:ext uri="{FF2B5EF4-FFF2-40B4-BE49-F238E27FC236}">
                <a16:creationId xmlns:a16="http://schemas.microsoft.com/office/drawing/2014/main" id="{88CC9536-F710-490C-B551-83C5392051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02" y="2226524"/>
            <a:ext cx="254978" cy="254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ttangolo 34">
            <a:extLst>
              <a:ext uri="{FF2B5EF4-FFF2-40B4-BE49-F238E27FC236}">
                <a16:creationId xmlns:a16="http://schemas.microsoft.com/office/drawing/2014/main" id="{C0C8D982-DCD0-4B5D-BC13-8AB6B637B231}"/>
              </a:ext>
            </a:extLst>
          </p:cNvPr>
          <p:cNvSpPr/>
          <p:nvPr/>
        </p:nvSpPr>
        <p:spPr>
          <a:xfrm>
            <a:off x="2633" y="2571926"/>
            <a:ext cx="2816973" cy="4513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5351652E-3F7B-4ADE-AC41-41FB8252BEF4}"/>
              </a:ext>
            </a:extLst>
          </p:cNvPr>
          <p:cNvSpPr txBox="1"/>
          <p:nvPr/>
        </p:nvSpPr>
        <p:spPr>
          <a:xfrm>
            <a:off x="469401" y="2609670"/>
            <a:ext cx="2227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Nuclio</a:t>
            </a:r>
            <a:endParaRPr lang="it-IT" dirty="0"/>
          </a:p>
        </p:txBody>
      </p:sp>
      <p:pic>
        <p:nvPicPr>
          <p:cNvPr id="37" name="Picture 16" descr="Nuclio: Serverless Platform for Automated Data Science">
            <a:extLst>
              <a:ext uri="{FF2B5EF4-FFF2-40B4-BE49-F238E27FC236}">
                <a16:creationId xmlns:a16="http://schemas.microsoft.com/office/drawing/2014/main" id="{3D2E0FF2-C3D3-49A0-89D5-083FA14607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73" y="2666846"/>
            <a:ext cx="349435" cy="254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Rettangolo 38">
            <a:extLst>
              <a:ext uri="{FF2B5EF4-FFF2-40B4-BE49-F238E27FC236}">
                <a16:creationId xmlns:a16="http://schemas.microsoft.com/office/drawing/2014/main" id="{AD8264DB-12E8-4932-B20D-30F6B887611B}"/>
              </a:ext>
            </a:extLst>
          </p:cNvPr>
          <p:cNvSpPr/>
          <p:nvPr/>
        </p:nvSpPr>
        <p:spPr>
          <a:xfrm>
            <a:off x="0" y="2979002"/>
            <a:ext cx="2816973" cy="4513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2" name="CasellaDiTesto 41">
            <a:extLst>
              <a:ext uri="{FF2B5EF4-FFF2-40B4-BE49-F238E27FC236}">
                <a16:creationId xmlns:a16="http://schemas.microsoft.com/office/drawing/2014/main" id="{DEBCC5D0-3A02-41D4-A797-DAF91BD4BDB1}"/>
              </a:ext>
            </a:extLst>
          </p:cNvPr>
          <p:cNvSpPr txBox="1"/>
          <p:nvPr/>
        </p:nvSpPr>
        <p:spPr>
          <a:xfrm>
            <a:off x="469401" y="3032284"/>
            <a:ext cx="2227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React</a:t>
            </a:r>
            <a:endParaRPr lang="it-IT" dirty="0"/>
          </a:p>
        </p:txBody>
      </p:sp>
      <p:pic>
        <p:nvPicPr>
          <p:cNvPr id="44" name="Picture 26" descr="React free icon">
            <a:extLst>
              <a:ext uri="{FF2B5EF4-FFF2-40B4-BE49-F238E27FC236}">
                <a16:creationId xmlns:a16="http://schemas.microsoft.com/office/drawing/2014/main" id="{9BC95143-0BFF-43A1-ABF4-1B58CAE092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73" y="3069500"/>
            <a:ext cx="334558" cy="293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87699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6" descr="Notte 4k Ultra HD Wallpaper | Sfondo | 4096x2733">
            <a:extLst>
              <a:ext uri="{FF2B5EF4-FFF2-40B4-BE49-F238E27FC236}">
                <a16:creationId xmlns:a16="http://schemas.microsoft.com/office/drawing/2014/main" id="{DDEC1DEF-7A51-4C22-8006-9EE47AAD70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2239" y="-2"/>
            <a:ext cx="936975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D1AA1B1A-464B-4181-9FB9-C9483E9E0D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822245" cy="6858000"/>
          </a:xfrm>
          <a:prstGeom prst="rect">
            <a:avLst/>
          </a:prstGeom>
        </p:spPr>
      </p:pic>
      <p:sp>
        <p:nvSpPr>
          <p:cNvPr id="6" name="Rettangolo 5">
            <a:extLst>
              <a:ext uri="{FF2B5EF4-FFF2-40B4-BE49-F238E27FC236}">
                <a16:creationId xmlns:a16="http://schemas.microsoft.com/office/drawing/2014/main" id="{156D588F-1EC9-49DF-8305-C561E697ECAF}"/>
              </a:ext>
            </a:extLst>
          </p:cNvPr>
          <p:cNvSpPr/>
          <p:nvPr/>
        </p:nvSpPr>
        <p:spPr>
          <a:xfrm>
            <a:off x="0" y="328245"/>
            <a:ext cx="2822244" cy="4513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FD1723B6-A801-44B2-8319-8EB48511E418}"/>
              </a:ext>
            </a:extLst>
          </p:cNvPr>
          <p:cNvSpPr txBox="1"/>
          <p:nvPr/>
        </p:nvSpPr>
        <p:spPr>
          <a:xfrm>
            <a:off x="465950" y="369249"/>
            <a:ext cx="2227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IoT </a:t>
            </a:r>
            <a:r>
              <a:rPr lang="it-IT" dirty="0" err="1"/>
              <a:t>logger</a:t>
            </a:r>
            <a:endParaRPr lang="it-IT" dirty="0"/>
          </a:p>
        </p:txBody>
      </p:sp>
      <p:sp>
        <p:nvSpPr>
          <p:cNvPr id="38" name="Rettangolo 37">
            <a:extLst>
              <a:ext uri="{FF2B5EF4-FFF2-40B4-BE49-F238E27FC236}">
                <a16:creationId xmlns:a16="http://schemas.microsoft.com/office/drawing/2014/main" id="{2BF3BF4A-2D79-475E-8E4D-8A49DACBCF29}"/>
              </a:ext>
            </a:extLst>
          </p:cNvPr>
          <p:cNvSpPr/>
          <p:nvPr/>
        </p:nvSpPr>
        <p:spPr>
          <a:xfrm>
            <a:off x="0" y="779584"/>
            <a:ext cx="2822244" cy="4513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0" name="CasellaDiTesto 39">
            <a:extLst>
              <a:ext uri="{FF2B5EF4-FFF2-40B4-BE49-F238E27FC236}">
                <a16:creationId xmlns:a16="http://schemas.microsoft.com/office/drawing/2014/main" id="{7A8407F1-7DC8-4CB1-A7A8-B631DAE8F573}"/>
              </a:ext>
            </a:extLst>
          </p:cNvPr>
          <p:cNvSpPr txBox="1"/>
          <p:nvPr/>
        </p:nvSpPr>
        <p:spPr>
          <a:xfrm>
            <a:off x="465950" y="820588"/>
            <a:ext cx="2227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Technologies</a:t>
            </a:r>
          </a:p>
        </p:txBody>
      </p:sp>
      <p:sp>
        <p:nvSpPr>
          <p:cNvPr id="41" name="Rettangolo 40">
            <a:extLst>
              <a:ext uri="{FF2B5EF4-FFF2-40B4-BE49-F238E27FC236}">
                <a16:creationId xmlns:a16="http://schemas.microsoft.com/office/drawing/2014/main" id="{93B7FB8C-54CE-474C-9790-E9D2E654C71C}"/>
              </a:ext>
            </a:extLst>
          </p:cNvPr>
          <p:cNvSpPr/>
          <p:nvPr/>
        </p:nvSpPr>
        <p:spPr>
          <a:xfrm>
            <a:off x="0" y="1230922"/>
            <a:ext cx="2822244" cy="451339"/>
          </a:xfrm>
          <a:prstGeom prst="rect">
            <a:avLst/>
          </a:prstGeom>
          <a:solidFill>
            <a:srgbClr val="419F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3" name="CasellaDiTesto 42">
            <a:extLst>
              <a:ext uri="{FF2B5EF4-FFF2-40B4-BE49-F238E27FC236}">
                <a16:creationId xmlns:a16="http://schemas.microsoft.com/office/drawing/2014/main" id="{D3B36629-8E51-4E78-840D-580425CCDDD5}"/>
              </a:ext>
            </a:extLst>
          </p:cNvPr>
          <p:cNvSpPr txBox="1"/>
          <p:nvPr/>
        </p:nvSpPr>
        <p:spPr>
          <a:xfrm>
            <a:off x="465950" y="1271926"/>
            <a:ext cx="2227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Architecture</a:t>
            </a: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0624EDEF-D72D-4A7F-8261-1CFFD2255305}"/>
              </a:ext>
            </a:extLst>
          </p:cNvPr>
          <p:cNvSpPr/>
          <p:nvPr/>
        </p:nvSpPr>
        <p:spPr>
          <a:xfrm>
            <a:off x="2822242" y="-1"/>
            <a:ext cx="9369755" cy="4513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7" name="CasellaDiTesto 46">
            <a:extLst>
              <a:ext uri="{FF2B5EF4-FFF2-40B4-BE49-F238E27FC236}">
                <a16:creationId xmlns:a16="http://schemas.microsoft.com/office/drawing/2014/main" id="{127F7C9D-4586-4366-8E2A-20003A761790}"/>
              </a:ext>
            </a:extLst>
          </p:cNvPr>
          <p:cNvSpPr txBox="1"/>
          <p:nvPr/>
        </p:nvSpPr>
        <p:spPr>
          <a:xfrm>
            <a:off x="2822239" y="41002"/>
            <a:ext cx="2549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Architecture</a:t>
            </a:r>
          </a:p>
        </p:txBody>
      </p:sp>
      <p:pic>
        <p:nvPicPr>
          <p:cNvPr id="61" name="Immagine 60">
            <a:extLst>
              <a:ext uri="{FF2B5EF4-FFF2-40B4-BE49-F238E27FC236}">
                <a16:creationId xmlns:a16="http://schemas.microsoft.com/office/drawing/2014/main" id="{4F360D83-1FE5-4E38-907E-0BB4DD1C95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62" y="421295"/>
            <a:ext cx="254978" cy="254978"/>
          </a:xfrm>
          <a:prstGeom prst="rect">
            <a:avLst/>
          </a:prstGeom>
        </p:spPr>
      </p:pic>
      <p:pic>
        <p:nvPicPr>
          <p:cNvPr id="32" name="Picture 12">
            <a:extLst>
              <a:ext uri="{FF2B5EF4-FFF2-40B4-BE49-F238E27FC236}">
                <a16:creationId xmlns:a16="http://schemas.microsoft.com/office/drawing/2014/main" id="{1B15E3C8-7C2D-4D06-8949-B491B7A046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62" y="1326475"/>
            <a:ext cx="254978" cy="254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14" descr="Project management free icon">
            <a:extLst>
              <a:ext uri="{FF2B5EF4-FFF2-40B4-BE49-F238E27FC236}">
                <a16:creationId xmlns:a16="http://schemas.microsoft.com/office/drawing/2014/main" id="{752AF5F1-766B-4E74-B0F3-0CF23269A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62" y="901183"/>
            <a:ext cx="254978" cy="254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74952539-C94C-4E70-9176-8F6DD3DFA5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6844" y="2766863"/>
            <a:ext cx="445194" cy="445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22D6885A-54FB-42A0-A3B1-9B72F0B5167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8889" y="4277532"/>
            <a:ext cx="441112" cy="432511"/>
          </a:xfrm>
          <a:prstGeom prst="rect">
            <a:avLst/>
          </a:prstGeom>
        </p:spPr>
      </p:pic>
      <p:sp>
        <p:nvSpPr>
          <p:cNvPr id="4" name="AutoShape 8">
            <a:extLst>
              <a:ext uri="{FF2B5EF4-FFF2-40B4-BE49-F238E27FC236}">
                <a16:creationId xmlns:a16="http://schemas.microsoft.com/office/drawing/2014/main" id="{17FF9DAA-61A0-4E81-BF06-D6448BA24BB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E0DC4C2E-EAB8-437A-A9FF-545BFEA543D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7513" y="5775517"/>
            <a:ext cx="445194" cy="445194"/>
          </a:xfrm>
          <a:prstGeom prst="rect">
            <a:avLst/>
          </a:prstGeom>
        </p:spPr>
      </p:pic>
      <p:pic>
        <p:nvPicPr>
          <p:cNvPr id="48" name="Picture 14" descr="Free Rabbitmq Logo Icon of Flat style - Available in SVG, PNG, EPS, AI &amp;amp;  Icon fonts">
            <a:extLst>
              <a:ext uri="{FF2B5EF4-FFF2-40B4-BE49-F238E27FC236}">
                <a16:creationId xmlns:a16="http://schemas.microsoft.com/office/drawing/2014/main" id="{83631EA2-A40D-4DD7-8B47-12804C29CB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8479" y="4277531"/>
            <a:ext cx="432511" cy="432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Connettore curvo 10">
            <a:extLst>
              <a:ext uri="{FF2B5EF4-FFF2-40B4-BE49-F238E27FC236}">
                <a16:creationId xmlns:a16="http://schemas.microsoft.com/office/drawing/2014/main" id="{02B95829-02B4-4C60-91EE-FDA60A3D3954}"/>
              </a:ext>
            </a:extLst>
          </p:cNvPr>
          <p:cNvCxnSpPr>
            <a:stCxn id="4100" idx="3"/>
            <a:endCxn id="48" idx="1"/>
          </p:cNvCxnSpPr>
          <p:nvPr/>
        </p:nvCxnSpPr>
        <p:spPr>
          <a:xfrm>
            <a:off x="4102038" y="2989460"/>
            <a:ext cx="1236441" cy="1504327"/>
          </a:xfrm>
          <a:prstGeom prst="curvedConnector3">
            <a:avLst/>
          </a:prstGeom>
          <a:ln>
            <a:solidFill>
              <a:schemeClr val="bg2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Connettore curvo 15">
            <a:extLst>
              <a:ext uri="{FF2B5EF4-FFF2-40B4-BE49-F238E27FC236}">
                <a16:creationId xmlns:a16="http://schemas.microsoft.com/office/drawing/2014/main" id="{4DA05032-1143-4EB0-9FD6-FE13088C79A8}"/>
              </a:ext>
            </a:extLst>
          </p:cNvPr>
          <p:cNvCxnSpPr>
            <a:stCxn id="3" idx="3"/>
            <a:endCxn id="48" idx="1"/>
          </p:cNvCxnSpPr>
          <p:nvPr/>
        </p:nvCxnSpPr>
        <p:spPr>
          <a:xfrm flipV="1">
            <a:off x="4100001" y="4493787"/>
            <a:ext cx="1238478" cy="1"/>
          </a:xfrm>
          <a:prstGeom prst="curvedConnector3">
            <a:avLst/>
          </a:prstGeom>
          <a:ln>
            <a:solidFill>
              <a:schemeClr val="bg2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53" name="Picture 16" descr="Nuclio: Serverless Platform for Automated Data Science">
            <a:extLst>
              <a:ext uri="{FF2B5EF4-FFF2-40B4-BE49-F238E27FC236}">
                <a16:creationId xmlns:a16="http://schemas.microsoft.com/office/drawing/2014/main" id="{7738EBC9-89A4-44BC-B3AB-7C51288276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9163" y="4277529"/>
            <a:ext cx="592734" cy="432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Connettore curvo 24">
            <a:extLst>
              <a:ext uri="{FF2B5EF4-FFF2-40B4-BE49-F238E27FC236}">
                <a16:creationId xmlns:a16="http://schemas.microsoft.com/office/drawing/2014/main" id="{F06AA704-87AF-4C1F-BEEF-80CBCCE8694E}"/>
              </a:ext>
            </a:extLst>
          </p:cNvPr>
          <p:cNvCxnSpPr>
            <a:stCxn id="9" idx="3"/>
            <a:endCxn id="48" idx="1"/>
          </p:cNvCxnSpPr>
          <p:nvPr/>
        </p:nvCxnSpPr>
        <p:spPr>
          <a:xfrm flipV="1">
            <a:off x="4092707" y="4493787"/>
            <a:ext cx="1245772" cy="1504327"/>
          </a:xfrm>
          <a:prstGeom prst="curvedConnector3">
            <a:avLst/>
          </a:prstGeom>
          <a:ln>
            <a:solidFill>
              <a:schemeClr val="bg2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Connettore curvo 58">
            <a:extLst>
              <a:ext uri="{FF2B5EF4-FFF2-40B4-BE49-F238E27FC236}">
                <a16:creationId xmlns:a16="http://schemas.microsoft.com/office/drawing/2014/main" id="{3ECFD385-6661-4BCF-AA5D-49B7B6078F9E}"/>
              </a:ext>
            </a:extLst>
          </p:cNvPr>
          <p:cNvCxnSpPr>
            <a:cxnSpLocks/>
            <a:stCxn id="48" idx="3"/>
            <a:endCxn id="53" idx="1"/>
          </p:cNvCxnSpPr>
          <p:nvPr/>
        </p:nvCxnSpPr>
        <p:spPr>
          <a:xfrm flipV="1">
            <a:off x="5770990" y="4493785"/>
            <a:ext cx="818173" cy="2"/>
          </a:xfrm>
          <a:prstGeom prst="curvedConnector3">
            <a:avLst/>
          </a:prstGeom>
          <a:ln>
            <a:solidFill>
              <a:schemeClr val="bg2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49" name="Connettore curvo 2048">
            <a:extLst>
              <a:ext uri="{FF2B5EF4-FFF2-40B4-BE49-F238E27FC236}">
                <a16:creationId xmlns:a16="http://schemas.microsoft.com/office/drawing/2014/main" id="{85499355-CAC5-4ADC-9ED0-45D77FE6FDB3}"/>
              </a:ext>
            </a:extLst>
          </p:cNvPr>
          <p:cNvCxnSpPr>
            <a:cxnSpLocks/>
            <a:stCxn id="53" idx="3"/>
            <a:endCxn id="2051" idx="1"/>
          </p:cNvCxnSpPr>
          <p:nvPr/>
        </p:nvCxnSpPr>
        <p:spPr>
          <a:xfrm flipV="1">
            <a:off x="7181897" y="4493784"/>
            <a:ext cx="818173" cy="1"/>
          </a:xfrm>
          <a:prstGeom prst="curvedConnector3">
            <a:avLst/>
          </a:prstGeom>
          <a:ln>
            <a:solidFill>
              <a:schemeClr val="bg2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51" name="Immagine 2050">
            <a:extLst>
              <a:ext uri="{FF2B5EF4-FFF2-40B4-BE49-F238E27FC236}">
                <a16:creationId xmlns:a16="http://schemas.microsoft.com/office/drawing/2014/main" id="{BC271C70-485B-434C-B159-2D8EC3271C3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0070" y="3920759"/>
            <a:ext cx="981458" cy="1146050"/>
          </a:xfrm>
          <a:prstGeom prst="rect">
            <a:avLst/>
          </a:prstGeom>
        </p:spPr>
      </p:pic>
      <p:pic>
        <p:nvPicPr>
          <p:cNvPr id="79" name="Picture 18" descr="Python free icon">
            <a:extLst>
              <a:ext uri="{FF2B5EF4-FFF2-40B4-BE49-F238E27FC236}">
                <a16:creationId xmlns:a16="http://schemas.microsoft.com/office/drawing/2014/main" id="{6396D702-D3C8-4631-A05D-48C013BEC4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9701" y="4081116"/>
            <a:ext cx="825336" cy="825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79" name="Connettore curvo 2078">
            <a:extLst>
              <a:ext uri="{FF2B5EF4-FFF2-40B4-BE49-F238E27FC236}">
                <a16:creationId xmlns:a16="http://schemas.microsoft.com/office/drawing/2014/main" id="{37F20A6F-B745-4083-BBD1-FB0F7A7953F0}"/>
              </a:ext>
            </a:extLst>
          </p:cNvPr>
          <p:cNvCxnSpPr>
            <a:stCxn id="2051" idx="3"/>
            <a:endCxn id="79" idx="1"/>
          </p:cNvCxnSpPr>
          <p:nvPr/>
        </p:nvCxnSpPr>
        <p:spPr>
          <a:xfrm>
            <a:off x="8981528" y="4493784"/>
            <a:ext cx="818173" cy="12700"/>
          </a:xfrm>
          <a:prstGeom prst="curvedConnector3">
            <a:avLst/>
          </a:prstGeom>
          <a:ln>
            <a:solidFill>
              <a:schemeClr val="bg2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1" name="Picture 26" descr="React free icon">
            <a:extLst>
              <a:ext uri="{FF2B5EF4-FFF2-40B4-BE49-F238E27FC236}">
                <a16:creationId xmlns:a16="http://schemas.microsoft.com/office/drawing/2014/main" id="{8E3E6082-4275-45D1-B6B1-5D2CC0D27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8988" y="1286691"/>
            <a:ext cx="877740" cy="877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7" name="Connettore curvo 66">
            <a:extLst>
              <a:ext uri="{FF2B5EF4-FFF2-40B4-BE49-F238E27FC236}">
                <a16:creationId xmlns:a16="http://schemas.microsoft.com/office/drawing/2014/main" id="{E12E94EE-30E4-41D9-8614-797B762D50B4}"/>
              </a:ext>
            </a:extLst>
          </p:cNvPr>
          <p:cNvCxnSpPr>
            <a:stCxn id="101" idx="1"/>
            <a:endCxn id="79" idx="1"/>
          </p:cNvCxnSpPr>
          <p:nvPr/>
        </p:nvCxnSpPr>
        <p:spPr>
          <a:xfrm rot="10800000" flipV="1">
            <a:off x="9799702" y="1725560"/>
            <a:ext cx="689287" cy="2768223"/>
          </a:xfrm>
          <a:prstGeom prst="curvedConnector3">
            <a:avLst>
              <a:gd name="adj1" fmla="val 133165"/>
            </a:avLst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70" name="Connettore curvo 69">
            <a:extLst>
              <a:ext uri="{FF2B5EF4-FFF2-40B4-BE49-F238E27FC236}">
                <a16:creationId xmlns:a16="http://schemas.microsoft.com/office/drawing/2014/main" id="{029887D4-225F-41FC-9795-559F37C5025B}"/>
              </a:ext>
            </a:extLst>
          </p:cNvPr>
          <p:cNvCxnSpPr>
            <a:stCxn id="79" idx="3"/>
            <a:endCxn id="101" idx="3"/>
          </p:cNvCxnSpPr>
          <p:nvPr/>
        </p:nvCxnSpPr>
        <p:spPr>
          <a:xfrm flipV="1">
            <a:off x="10625037" y="1725561"/>
            <a:ext cx="741691" cy="2768223"/>
          </a:xfrm>
          <a:prstGeom prst="curvedConnector3">
            <a:avLst>
              <a:gd name="adj1" fmla="val 130821"/>
            </a:avLst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75" name="Picture 16" descr="Server">
            <a:extLst>
              <a:ext uri="{FF2B5EF4-FFF2-40B4-BE49-F238E27FC236}">
                <a16:creationId xmlns:a16="http://schemas.microsoft.com/office/drawing/2014/main" id="{8CEE93B4-AB80-4427-A171-194158C4FB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0828" y="1230922"/>
            <a:ext cx="641135" cy="641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7" name="Connettore curvo 76">
            <a:extLst>
              <a:ext uri="{FF2B5EF4-FFF2-40B4-BE49-F238E27FC236}">
                <a16:creationId xmlns:a16="http://schemas.microsoft.com/office/drawing/2014/main" id="{D4AD4F9F-E0C8-44C4-A897-75E711B53574}"/>
              </a:ext>
            </a:extLst>
          </p:cNvPr>
          <p:cNvCxnSpPr>
            <a:stCxn id="79" idx="0"/>
            <a:endCxn id="75" idx="3"/>
          </p:cNvCxnSpPr>
          <p:nvPr/>
        </p:nvCxnSpPr>
        <p:spPr>
          <a:xfrm rot="16200000" flipV="1">
            <a:off x="8302353" y="2171100"/>
            <a:ext cx="2529626" cy="1290406"/>
          </a:xfrm>
          <a:prstGeom prst="curvedConnector2">
            <a:avLst/>
          </a:prstGeom>
          <a:ln>
            <a:solidFill>
              <a:schemeClr val="bg2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1" name="Connettore curvo 80">
            <a:extLst>
              <a:ext uri="{FF2B5EF4-FFF2-40B4-BE49-F238E27FC236}">
                <a16:creationId xmlns:a16="http://schemas.microsoft.com/office/drawing/2014/main" id="{76694E2C-FB37-49D2-9A4F-5613FBB66ED4}"/>
              </a:ext>
            </a:extLst>
          </p:cNvPr>
          <p:cNvCxnSpPr>
            <a:stCxn id="75" idx="1"/>
            <a:endCxn id="4100" idx="0"/>
          </p:cNvCxnSpPr>
          <p:nvPr/>
        </p:nvCxnSpPr>
        <p:spPr>
          <a:xfrm rot="10800000" flipV="1">
            <a:off x="3879442" y="1551489"/>
            <a:ext cx="4401387" cy="1215373"/>
          </a:xfrm>
          <a:prstGeom prst="curvedConnector2">
            <a:avLst/>
          </a:prstGeom>
          <a:ln>
            <a:solidFill>
              <a:schemeClr val="bg2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3" name="Connettore curvo 82">
            <a:extLst>
              <a:ext uri="{FF2B5EF4-FFF2-40B4-BE49-F238E27FC236}">
                <a16:creationId xmlns:a16="http://schemas.microsoft.com/office/drawing/2014/main" id="{E7979DA9-0E1B-4686-8CF5-0DFF72AABAB3}"/>
              </a:ext>
            </a:extLst>
          </p:cNvPr>
          <p:cNvCxnSpPr>
            <a:stCxn id="75" idx="1"/>
            <a:endCxn id="3" idx="0"/>
          </p:cNvCxnSpPr>
          <p:nvPr/>
        </p:nvCxnSpPr>
        <p:spPr>
          <a:xfrm rot="10800000" flipV="1">
            <a:off x="3879446" y="1551490"/>
            <a:ext cx="4401383" cy="2726042"/>
          </a:xfrm>
          <a:prstGeom prst="curvedConnector2">
            <a:avLst/>
          </a:prstGeom>
          <a:ln>
            <a:solidFill>
              <a:schemeClr val="bg2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8" name="Connettore curvo 87">
            <a:extLst>
              <a:ext uri="{FF2B5EF4-FFF2-40B4-BE49-F238E27FC236}">
                <a16:creationId xmlns:a16="http://schemas.microsoft.com/office/drawing/2014/main" id="{3EE1258B-E88D-4F35-A17E-A295106A3A1F}"/>
              </a:ext>
            </a:extLst>
          </p:cNvPr>
          <p:cNvCxnSpPr>
            <a:cxnSpLocks/>
            <a:stCxn id="75" idx="1"/>
            <a:endCxn id="9" idx="0"/>
          </p:cNvCxnSpPr>
          <p:nvPr/>
        </p:nvCxnSpPr>
        <p:spPr>
          <a:xfrm rot="10800000" flipV="1">
            <a:off x="3870110" y="1551489"/>
            <a:ext cx="4410718" cy="4224027"/>
          </a:xfrm>
          <a:prstGeom prst="curvedConnector2">
            <a:avLst/>
          </a:prstGeom>
          <a:ln>
            <a:solidFill>
              <a:schemeClr val="bg2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7" name="CasellaDiTesto 106">
            <a:extLst>
              <a:ext uri="{FF2B5EF4-FFF2-40B4-BE49-F238E27FC236}">
                <a16:creationId xmlns:a16="http://schemas.microsoft.com/office/drawing/2014/main" id="{89553534-347C-4660-B361-BA8DC7B2E0A2}"/>
              </a:ext>
            </a:extLst>
          </p:cNvPr>
          <p:cNvSpPr txBox="1"/>
          <p:nvPr/>
        </p:nvSpPr>
        <p:spPr>
          <a:xfrm rot="20780149">
            <a:off x="4540319" y="1503248"/>
            <a:ext cx="14378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/>
              <a:t>Iot</a:t>
            </a:r>
            <a:r>
              <a:rPr lang="it-IT" dirty="0"/>
              <a:t>/</a:t>
            </a:r>
            <a:r>
              <a:rPr lang="it-IT" dirty="0" err="1"/>
              <a:t>sensors</a:t>
            </a:r>
            <a:r>
              <a:rPr lang="it-IT" dirty="0"/>
              <a:t>/1</a:t>
            </a:r>
          </a:p>
        </p:txBody>
      </p:sp>
      <p:sp>
        <p:nvSpPr>
          <p:cNvPr id="186" name="CasellaDiTesto 185">
            <a:extLst>
              <a:ext uri="{FF2B5EF4-FFF2-40B4-BE49-F238E27FC236}">
                <a16:creationId xmlns:a16="http://schemas.microsoft.com/office/drawing/2014/main" id="{DAAEAC9C-2707-4E65-A084-74313276E69C}"/>
              </a:ext>
            </a:extLst>
          </p:cNvPr>
          <p:cNvSpPr txBox="1"/>
          <p:nvPr/>
        </p:nvSpPr>
        <p:spPr>
          <a:xfrm rot="20086720">
            <a:off x="4619564" y="1956064"/>
            <a:ext cx="14378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/>
              <a:t>Iot</a:t>
            </a:r>
            <a:r>
              <a:rPr lang="it-IT" dirty="0"/>
              <a:t>/</a:t>
            </a:r>
            <a:r>
              <a:rPr lang="it-IT" dirty="0" err="1"/>
              <a:t>sensors</a:t>
            </a:r>
            <a:r>
              <a:rPr lang="it-IT" dirty="0"/>
              <a:t>/2</a:t>
            </a:r>
          </a:p>
        </p:txBody>
      </p:sp>
      <p:sp>
        <p:nvSpPr>
          <p:cNvPr id="187" name="CasellaDiTesto 186">
            <a:extLst>
              <a:ext uri="{FF2B5EF4-FFF2-40B4-BE49-F238E27FC236}">
                <a16:creationId xmlns:a16="http://schemas.microsoft.com/office/drawing/2014/main" id="{4A09B4D7-E728-4DF3-97E3-7F9CC83A50CB}"/>
              </a:ext>
            </a:extLst>
          </p:cNvPr>
          <p:cNvSpPr txBox="1"/>
          <p:nvPr/>
        </p:nvSpPr>
        <p:spPr>
          <a:xfrm rot="19441384">
            <a:off x="5192223" y="2556209"/>
            <a:ext cx="14378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/>
              <a:t>Iot</a:t>
            </a:r>
            <a:r>
              <a:rPr lang="it-IT" dirty="0"/>
              <a:t>/</a:t>
            </a:r>
            <a:r>
              <a:rPr lang="it-IT" dirty="0" err="1"/>
              <a:t>sensors</a:t>
            </a:r>
            <a:r>
              <a:rPr lang="it-IT" dirty="0"/>
              <a:t>/3</a:t>
            </a:r>
          </a:p>
        </p:txBody>
      </p:sp>
      <p:sp>
        <p:nvSpPr>
          <p:cNvPr id="201" name="CasellaDiTesto 200">
            <a:extLst>
              <a:ext uri="{FF2B5EF4-FFF2-40B4-BE49-F238E27FC236}">
                <a16:creationId xmlns:a16="http://schemas.microsoft.com/office/drawing/2014/main" id="{18A933E6-78F9-4FE5-A42D-24E9D207EA8B}"/>
              </a:ext>
            </a:extLst>
          </p:cNvPr>
          <p:cNvSpPr txBox="1"/>
          <p:nvPr/>
        </p:nvSpPr>
        <p:spPr>
          <a:xfrm>
            <a:off x="10341273" y="2331952"/>
            <a:ext cx="1030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/>
              <a:t>Socket.io</a:t>
            </a:r>
            <a:endParaRPr lang="it-IT" dirty="0"/>
          </a:p>
        </p:txBody>
      </p:sp>
      <p:sp>
        <p:nvSpPr>
          <p:cNvPr id="208" name="Rettangolo 207">
            <a:extLst>
              <a:ext uri="{FF2B5EF4-FFF2-40B4-BE49-F238E27FC236}">
                <a16:creationId xmlns:a16="http://schemas.microsoft.com/office/drawing/2014/main" id="{1C90303C-741E-4424-B2F0-7F1399F35BA4}"/>
              </a:ext>
            </a:extLst>
          </p:cNvPr>
          <p:cNvSpPr/>
          <p:nvPr/>
        </p:nvSpPr>
        <p:spPr>
          <a:xfrm>
            <a:off x="1" y="1682261"/>
            <a:ext cx="2822238" cy="4513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09" name="CasellaDiTesto 208">
            <a:extLst>
              <a:ext uri="{FF2B5EF4-FFF2-40B4-BE49-F238E27FC236}">
                <a16:creationId xmlns:a16="http://schemas.microsoft.com/office/drawing/2014/main" id="{D6FC9695-6CDE-4AB6-981E-201CA9FCEF5A}"/>
              </a:ext>
            </a:extLst>
          </p:cNvPr>
          <p:cNvSpPr txBox="1"/>
          <p:nvPr/>
        </p:nvSpPr>
        <p:spPr>
          <a:xfrm>
            <a:off x="466768" y="1718009"/>
            <a:ext cx="2227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Sensors</a:t>
            </a:r>
            <a:endParaRPr lang="it-IT" dirty="0"/>
          </a:p>
        </p:txBody>
      </p:sp>
      <p:pic>
        <p:nvPicPr>
          <p:cNvPr id="210" name="Picture 16" descr="Sensor free icon">
            <a:extLst>
              <a:ext uri="{FF2B5EF4-FFF2-40B4-BE49-F238E27FC236}">
                <a16:creationId xmlns:a16="http://schemas.microsoft.com/office/drawing/2014/main" id="{ED1DE97F-287A-4233-8066-D1A256352A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62" y="1777813"/>
            <a:ext cx="254978" cy="254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Rettangolo 43">
            <a:extLst>
              <a:ext uri="{FF2B5EF4-FFF2-40B4-BE49-F238E27FC236}">
                <a16:creationId xmlns:a16="http://schemas.microsoft.com/office/drawing/2014/main" id="{B350CA06-5E58-4DC3-B159-87179D2E5F5D}"/>
              </a:ext>
            </a:extLst>
          </p:cNvPr>
          <p:cNvSpPr/>
          <p:nvPr/>
        </p:nvSpPr>
        <p:spPr>
          <a:xfrm>
            <a:off x="-311" y="2131603"/>
            <a:ext cx="2816973" cy="4513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5" name="CasellaDiTesto 44">
            <a:extLst>
              <a:ext uri="{FF2B5EF4-FFF2-40B4-BE49-F238E27FC236}">
                <a16:creationId xmlns:a16="http://schemas.microsoft.com/office/drawing/2014/main" id="{FFD3702E-0366-46F7-A26A-C479CDE68DD5}"/>
              </a:ext>
            </a:extLst>
          </p:cNvPr>
          <p:cNvSpPr txBox="1"/>
          <p:nvPr/>
        </p:nvSpPr>
        <p:spPr>
          <a:xfrm>
            <a:off x="466457" y="2169347"/>
            <a:ext cx="2227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Middleware</a:t>
            </a:r>
          </a:p>
        </p:txBody>
      </p:sp>
      <p:pic>
        <p:nvPicPr>
          <p:cNvPr id="46" name="Picture 2" descr="Server free icon">
            <a:extLst>
              <a:ext uri="{FF2B5EF4-FFF2-40B4-BE49-F238E27FC236}">
                <a16:creationId xmlns:a16="http://schemas.microsoft.com/office/drawing/2014/main" id="{C5A7E1F6-4771-412F-9919-5DD2DA32C1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02" y="2226524"/>
            <a:ext cx="254978" cy="254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Rettangolo 48">
            <a:extLst>
              <a:ext uri="{FF2B5EF4-FFF2-40B4-BE49-F238E27FC236}">
                <a16:creationId xmlns:a16="http://schemas.microsoft.com/office/drawing/2014/main" id="{BEDD99E2-46CF-4306-BDC0-4D496C64247B}"/>
              </a:ext>
            </a:extLst>
          </p:cNvPr>
          <p:cNvSpPr/>
          <p:nvPr/>
        </p:nvSpPr>
        <p:spPr>
          <a:xfrm>
            <a:off x="2633" y="2571926"/>
            <a:ext cx="2816973" cy="4513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50" name="CasellaDiTesto 49">
            <a:extLst>
              <a:ext uri="{FF2B5EF4-FFF2-40B4-BE49-F238E27FC236}">
                <a16:creationId xmlns:a16="http://schemas.microsoft.com/office/drawing/2014/main" id="{7A74351B-0291-41CB-BB37-2B82D4CB5EA1}"/>
              </a:ext>
            </a:extLst>
          </p:cNvPr>
          <p:cNvSpPr txBox="1"/>
          <p:nvPr/>
        </p:nvSpPr>
        <p:spPr>
          <a:xfrm>
            <a:off x="469401" y="2609670"/>
            <a:ext cx="2227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Nuclio</a:t>
            </a:r>
            <a:endParaRPr lang="it-IT" dirty="0"/>
          </a:p>
        </p:txBody>
      </p:sp>
      <p:pic>
        <p:nvPicPr>
          <p:cNvPr id="51" name="Picture 16" descr="Nuclio: Serverless Platform for Automated Data Science">
            <a:extLst>
              <a:ext uri="{FF2B5EF4-FFF2-40B4-BE49-F238E27FC236}">
                <a16:creationId xmlns:a16="http://schemas.microsoft.com/office/drawing/2014/main" id="{492C858D-031D-48AB-A12F-E5DA770BFB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73" y="2666846"/>
            <a:ext cx="349435" cy="254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Rettangolo 51">
            <a:extLst>
              <a:ext uri="{FF2B5EF4-FFF2-40B4-BE49-F238E27FC236}">
                <a16:creationId xmlns:a16="http://schemas.microsoft.com/office/drawing/2014/main" id="{3510F62D-60B4-41D7-BE9D-04674AB3C35A}"/>
              </a:ext>
            </a:extLst>
          </p:cNvPr>
          <p:cNvSpPr/>
          <p:nvPr/>
        </p:nvSpPr>
        <p:spPr>
          <a:xfrm>
            <a:off x="0" y="2979002"/>
            <a:ext cx="2816973" cy="4513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54" name="CasellaDiTesto 53">
            <a:extLst>
              <a:ext uri="{FF2B5EF4-FFF2-40B4-BE49-F238E27FC236}">
                <a16:creationId xmlns:a16="http://schemas.microsoft.com/office/drawing/2014/main" id="{C4BCDBE7-10E3-4888-B7E4-30807E7F395B}"/>
              </a:ext>
            </a:extLst>
          </p:cNvPr>
          <p:cNvSpPr txBox="1"/>
          <p:nvPr/>
        </p:nvSpPr>
        <p:spPr>
          <a:xfrm>
            <a:off x="469401" y="3032284"/>
            <a:ext cx="2227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React</a:t>
            </a:r>
            <a:endParaRPr lang="it-IT" dirty="0"/>
          </a:p>
        </p:txBody>
      </p:sp>
      <p:pic>
        <p:nvPicPr>
          <p:cNvPr id="55" name="Picture 26" descr="React free icon">
            <a:extLst>
              <a:ext uri="{FF2B5EF4-FFF2-40B4-BE49-F238E27FC236}">
                <a16:creationId xmlns:a16="http://schemas.microsoft.com/office/drawing/2014/main" id="{B4DC2CEB-E103-426A-83C7-E6450966DC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73" y="3069500"/>
            <a:ext cx="334558" cy="293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87224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Picture 6" descr="Notte 4k Ultra HD Wallpaper | Sfondo | 4096x2733">
            <a:extLst>
              <a:ext uri="{FF2B5EF4-FFF2-40B4-BE49-F238E27FC236}">
                <a16:creationId xmlns:a16="http://schemas.microsoft.com/office/drawing/2014/main" id="{F05ABAD5-3FCF-476D-85EE-BA4A324BB4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2239" y="-2"/>
            <a:ext cx="936975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" name="Rettangolo con angoli arrotondati 102">
            <a:extLst>
              <a:ext uri="{FF2B5EF4-FFF2-40B4-BE49-F238E27FC236}">
                <a16:creationId xmlns:a16="http://schemas.microsoft.com/office/drawing/2014/main" id="{6BC985D7-3484-4A55-A7A4-BDC7ACED5444}"/>
              </a:ext>
            </a:extLst>
          </p:cNvPr>
          <p:cNvSpPr/>
          <p:nvPr/>
        </p:nvSpPr>
        <p:spPr>
          <a:xfrm>
            <a:off x="8763040" y="2539280"/>
            <a:ext cx="3253154" cy="2220840"/>
          </a:xfrm>
          <a:prstGeom prst="roundRect">
            <a:avLst>
              <a:gd name="adj" fmla="val 6902"/>
            </a:avLst>
          </a:prstGeom>
          <a:solidFill>
            <a:srgbClr val="EFFD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02" name="Rettangolo con angoli arrotondati 101">
            <a:extLst>
              <a:ext uri="{FF2B5EF4-FFF2-40B4-BE49-F238E27FC236}">
                <a16:creationId xmlns:a16="http://schemas.microsoft.com/office/drawing/2014/main" id="{FCFB4427-DB88-49F1-8241-498EDA7DEBD1}"/>
              </a:ext>
            </a:extLst>
          </p:cNvPr>
          <p:cNvSpPr/>
          <p:nvPr/>
        </p:nvSpPr>
        <p:spPr>
          <a:xfrm>
            <a:off x="2910956" y="4829908"/>
            <a:ext cx="3842838" cy="1814161"/>
          </a:xfrm>
          <a:prstGeom prst="roundRect">
            <a:avLst>
              <a:gd name="adj" fmla="val 7620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2AA3F32E-B3DE-42CA-B9ED-9CDE9D5871EB}"/>
              </a:ext>
            </a:extLst>
          </p:cNvPr>
          <p:cNvSpPr/>
          <p:nvPr/>
        </p:nvSpPr>
        <p:spPr>
          <a:xfrm>
            <a:off x="2910956" y="571485"/>
            <a:ext cx="2766975" cy="2069123"/>
          </a:xfrm>
          <a:prstGeom prst="roundRect">
            <a:avLst>
              <a:gd name="adj" fmla="val 7318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1AA1B1A-464B-4181-9FB9-C9483E9E0D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822245" cy="6858000"/>
          </a:xfrm>
          <a:prstGeom prst="rect">
            <a:avLst/>
          </a:prstGeom>
        </p:spPr>
      </p:pic>
      <p:sp>
        <p:nvSpPr>
          <p:cNvPr id="6" name="Rettangolo 5">
            <a:extLst>
              <a:ext uri="{FF2B5EF4-FFF2-40B4-BE49-F238E27FC236}">
                <a16:creationId xmlns:a16="http://schemas.microsoft.com/office/drawing/2014/main" id="{156D588F-1EC9-49DF-8305-C561E697ECAF}"/>
              </a:ext>
            </a:extLst>
          </p:cNvPr>
          <p:cNvSpPr/>
          <p:nvPr/>
        </p:nvSpPr>
        <p:spPr>
          <a:xfrm>
            <a:off x="0" y="328245"/>
            <a:ext cx="2822244" cy="4513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FD1723B6-A801-44B2-8319-8EB48511E418}"/>
              </a:ext>
            </a:extLst>
          </p:cNvPr>
          <p:cNvSpPr txBox="1"/>
          <p:nvPr/>
        </p:nvSpPr>
        <p:spPr>
          <a:xfrm>
            <a:off x="465950" y="369249"/>
            <a:ext cx="2227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IoT </a:t>
            </a:r>
            <a:r>
              <a:rPr lang="it-IT" dirty="0" err="1"/>
              <a:t>logger</a:t>
            </a:r>
            <a:endParaRPr lang="it-IT" dirty="0"/>
          </a:p>
        </p:txBody>
      </p:sp>
      <p:sp>
        <p:nvSpPr>
          <p:cNvPr id="38" name="Rettangolo 37">
            <a:extLst>
              <a:ext uri="{FF2B5EF4-FFF2-40B4-BE49-F238E27FC236}">
                <a16:creationId xmlns:a16="http://schemas.microsoft.com/office/drawing/2014/main" id="{2BF3BF4A-2D79-475E-8E4D-8A49DACBCF29}"/>
              </a:ext>
            </a:extLst>
          </p:cNvPr>
          <p:cNvSpPr/>
          <p:nvPr/>
        </p:nvSpPr>
        <p:spPr>
          <a:xfrm>
            <a:off x="0" y="779584"/>
            <a:ext cx="2822244" cy="4513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0" name="CasellaDiTesto 39">
            <a:extLst>
              <a:ext uri="{FF2B5EF4-FFF2-40B4-BE49-F238E27FC236}">
                <a16:creationId xmlns:a16="http://schemas.microsoft.com/office/drawing/2014/main" id="{7A8407F1-7DC8-4CB1-A7A8-B631DAE8F573}"/>
              </a:ext>
            </a:extLst>
          </p:cNvPr>
          <p:cNvSpPr txBox="1"/>
          <p:nvPr/>
        </p:nvSpPr>
        <p:spPr>
          <a:xfrm>
            <a:off x="465950" y="820588"/>
            <a:ext cx="2227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Technologies</a:t>
            </a:r>
          </a:p>
        </p:txBody>
      </p:sp>
      <p:sp>
        <p:nvSpPr>
          <p:cNvPr id="41" name="Rettangolo 40">
            <a:extLst>
              <a:ext uri="{FF2B5EF4-FFF2-40B4-BE49-F238E27FC236}">
                <a16:creationId xmlns:a16="http://schemas.microsoft.com/office/drawing/2014/main" id="{93B7FB8C-54CE-474C-9790-E9D2E654C71C}"/>
              </a:ext>
            </a:extLst>
          </p:cNvPr>
          <p:cNvSpPr/>
          <p:nvPr/>
        </p:nvSpPr>
        <p:spPr>
          <a:xfrm>
            <a:off x="0" y="1230922"/>
            <a:ext cx="2822244" cy="4513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3" name="CasellaDiTesto 42">
            <a:extLst>
              <a:ext uri="{FF2B5EF4-FFF2-40B4-BE49-F238E27FC236}">
                <a16:creationId xmlns:a16="http://schemas.microsoft.com/office/drawing/2014/main" id="{D3B36629-8E51-4E78-840D-580425CCDDD5}"/>
              </a:ext>
            </a:extLst>
          </p:cNvPr>
          <p:cNvSpPr txBox="1"/>
          <p:nvPr/>
        </p:nvSpPr>
        <p:spPr>
          <a:xfrm>
            <a:off x="465950" y="1271926"/>
            <a:ext cx="2227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Architecture</a:t>
            </a: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0624EDEF-D72D-4A7F-8261-1CFFD2255305}"/>
              </a:ext>
            </a:extLst>
          </p:cNvPr>
          <p:cNvSpPr/>
          <p:nvPr/>
        </p:nvSpPr>
        <p:spPr>
          <a:xfrm>
            <a:off x="2822242" y="-1"/>
            <a:ext cx="9369755" cy="4513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7" name="CasellaDiTesto 46">
            <a:extLst>
              <a:ext uri="{FF2B5EF4-FFF2-40B4-BE49-F238E27FC236}">
                <a16:creationId xmlns:a16="http://schemas.microsoft.com/office/drawing/2014/main" id="{127F7C9D-4586-4366-8E2A-20003A761790}"/>
              </a:ext>
            </a:extLst>
          </p:cNvPr>
          <p:cNvSpPr txBox="1"/>
          <p:nvPr/>
        </p:nvSpPr>
        <p:spPr>
          <a:xfrm>
            <a:off x="2822239" y="41002"/>
            <a:ext cx="2549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Architecture</a:t>
            </a:r>
          </a:p>
        </p:txBody>
      </p:sp>
      <p:sp>
        <p:nvSpPr>
          <p:cNvPr id="20" name="Rettangolo 19">
            <a:extLst>
              <a:ext uri="{FF2B5EF4-FFF2-40B4-BE49-F238E27FC236}">
                <a16:creationId xmlns:a16="http://schemas.microsoft.com/office/drawing/2014/main" id="{8A33BD22-0FCA-4EA4-A922-3015D1A474BE}"/>
              </a:ext>
            </a:extLst>
          </p:cNvPr>
          <p:cNvSpPr/>
          <p:nvPr/>
        </p:nvSpPr>
        <p:spPr>
          <a:xfrm>
            <a:off x="2822245" y="0"/>
            <a:ext cx="9369755" cy="4513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1399FEF7-3D3C-4665-A9DD-2DA08E77491A}"/>
              </a:ext>
            </a:extLst>
          </p:cNvPr>
          <p:cNvSpPr txBox="1"/>
          <p:nvPr/>
        </p:nvSpPr>
        <p:spPr>
          <a:xfrm>
            <a:off x="2822242" y="41003"/>
            <a:ext cx="2549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Sensors</a:t>
            </a:r>
            <a:endParaRPr lang="it-IT" dirty="0"/>
          </a:p>
        </p:txBody>
      </p:sp>
      <p:pic>
        <p:nvPicPr>
          <p:cNvPr id="61" name="Immagine 60">
            <a:extLst>
              <a:ext uri="{FF2B5EF4-FFF2-40B4-BE49-F238E27FC236}">
                <a16:creationId xmlns:a16="http://schemas.microsoft.com/office/drawing/2014/main" id="{4F360D83-1FE5-4E38-907E-0BB4DD1C95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62" y="421295"/>
            <a:ext cx="254978" cy="254978"/>
          </a:xfrm>
          <a:prstGeom prst="rect">
            <a:avLst/>
          </a:prstGeom>
        </p:spPr>
      </p:pic>
      <p:pic>
        <p:nvPicPr>
          <p:cNvPr id="32" name="Picture 12">
            <a:extLst>
              <a:ext uri="{FF2B5EF4-FFF2-40B4-BE49-F238E27FC236}">
                <a16:creationId xmlns:a16="http://schemas.microsoft.com/office/drawing/2014/main" id="{1B15E3C8-7C2D-4D06-8949-B491B7A046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62" y="1326475"/>
            <a:ext cx="254978" cy="254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14" descr="Project management free icon">
            <a:extLst>
              <a:ext uri="{FF2B5EF4-FFF2-40B4-BE49-F238E27FC236}">
                <a16:creationId xmlns:a16="http://schemas.microsoft.com/office/drawing/2014/main" id="{752AF5F1-766B-4E74-B0F3-0CF23269A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62" y="901183"/>
            <a:ext cx="254978" cy="254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Rettangolo 55">
            <a:extLst>
              <a:ext uri="{FF2B5EF4-FFF2-40B4-BE49-F238E27FC236}">
                <a16:creationId xmlns:a16="http://schemas.microsoft.com/office/drawing/2014/main" id="{042DA1CC-9AF7-4594-9BB1-56B2D958F8BE}"/>
              </a:ext>
            </a:extLst>
          </p:cNvPr>
          <p:cNvSpPr/>
          <p:nvPr/>
        </p:nvSpPr>
        <p:spPr>
          <a:xfrm>
            <a:off x="0" y="1680265"/>
            <a:ext cx="2822236" cy="451339"/>
          </a:xfrm>
          <a:prstGeom prst="rect">
            <a:avLst/>
          </a:prstGeom>
          <a:solidFill>
            <a:srgbClr val="419F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57" name="CasellaDiTesto 56">
            <a:extLst>
              <a:ext uri="{FF2B5EF4-FFF2-40B4-BE49-F238E27FC236}">
                <a16:creationId xmlns:a16="http://schemas.microsoft.com/office/drawing/2014/main" id="{7BEE3639-31C4-4701-9F8B-6111549EA5F8}"/>
              </a:ext>
            </a:extLst>
          </p:cNvPr>
          <p:cNvSpPr txBox="1"/>
          <p:nvPr/>
        </p:nvSpPr>
        <p:spPr>
          <a:xfrm>
            <a:off x="466768" y="1718009"/>
            <a:ext cx="2227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chemeClr val="bg1"/>
                </a:solidFill>
              </a:rPr>
              <a:t>Sensors</a:t>
            </a:r>
            <a:endParaRPr lang="it-IT" dirty="0">
              <a:solidFill>
                <a:schemeClr val="bg1"/>
              </a:solidFill>
            </a:endParaRPr>
          </a:p>
        </p:txBody>
      </p:sp>
      <p:pic>
        <p:nvPicPr>
          <p:cNvPr id="64" name="Picture 16" descr="Sensor free icon">
            <a:extLst>
              <a:ext uri="{FF2B5EF4-FFF2-40B4-BE49-F238E27FC236}">
                <a16:creationId xmlns:a16="http://schemas.microsoft.com/office/drawing/2014/main" id="{33E451C7-5587-45BC-933B-63287A3F31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62" y="1777813"/>
            <a:ext cx="254978" cy="254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4">
            <a:extLst>
              <a:ext uri="{FF2B5EF4-FFF2-40B4-BE49-F238E27FC236}">
                <a16:creationId xmlns:a16="http://schemas.microsoft.com/office/drawing/2014/main" id="{C3EEE1FF-6C21-413F-A119-767CE1FBAB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3424" y="812508"/>
            <a:ext cx="673935" cy="673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Immagine 70">
            <a:extLst>
              <a:ext uri="{FF2B5EF4-FFF2-40B4-BE49-F238E27FC236}">
                <a16:creationId xmlns:a16="http://schemas.microsoft.com/office/drawing/2014/main" id="{6AA73021-728E-42DD-893B-4437F6ECB3B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9596" y="2670619"/>
            <a:ext cx="673935" cy="712882"/>
          </a:xfrm>
          <a:prstGeom prst="rect">
            <a:avLst/>
          </a:prstGeom>
        </p:spPr>
      </p:pic>
      <p:pic>
        <p:nvPicPr>
          <p:cNvPr id="72" name="Immagine 71">
            <a:extLst>
              <a:ext uri="{FF2B5EF4-FFF2-40B4-BE49-F238E27FC236}">
                <a16:creationId xmlns:a16="http://schemas.microsoft.com/office/drawing/2014/main" id="{BCE17935-00EC-4B28-806D-AA69D64570F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4927" y="5019605"/>
            <a:ext cx="673935" cy="673935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DB632143-B093-4A9E-9A16-C5F9971BB4F7}"/>
              </a:ext>
            </a:extLst>
          </p:cNvPr>
          <p:cNvSpPr txBox="1"/>
          <p:nvPr/>
        </p:nvSpPr>
        <p:spPr>
          <a:xfrm>
            <a:off x="3844769" y="725323"/>
            <a:ext cx="498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Car</a:t>
            </a:r>
          </a:p>
        </p:txBody>
      </p:sp>
      <p:pic>
        <p:nvPicPr>
          <p:cNvPr id="5122" name="Picture 2" descr="Power free icon">
            <a:extLst>
              <a:ext uri="{FF2B5EF4-FFF2-40B4-BE49-F238E27FC236}">
                <a16:creationId xmlns:a16="http://schemas.microsoft.com/office/drawing/2014/main" id="{1EDDFF45-9B98-411F-A312-0217820480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0239" y="1171661"/>
            <a:ext cx="238602" cy="238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Power button free icon">
            <a:extLst>
              <a:ext uri="{FF2B5EF4-FFF2-40B4-BE49-F238E27FC236}">
                <a16:creationId xmlns:a16="http://schemas.microsoft.com/office/drawing/2014/main" id="{CCA08550-EA5F-4600-8F59-669AC06C3D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0239" y="1563195"/>
            <a:ext cx="238603" cy="238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Placeholder free icon">
            <a:extLst>
              <a:ext uri="{FF2B5EF4-FFF2-40B4-BE49-F238E27FC236}">
                <a16:creationId xmlns:a16="http://schemas.microsoft.com/office/drawing/2014/main" id="{E3655F60-5785-4F06-9A1D-60F97883E4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0239" y="1954730"/>
            <a:ext cx="238602" cy="238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CasellaDiTesto 72">
            <a:extLst>
              <a:ext uri="{FF2B5EF4-FFF2-40B4-BE49-F238E27FC236}">
                <a16:creationId xmlns:a16="http://schemas.microsoft.com/office/drawing/2014/main" id="{B1FCFD6D-5102-40A2-B31D-6DADCAE6D769}"/>
              </a:ext>
            </a:extLst>
          </p:cNvPr>
          <p:cNvSpPr txBox="1"/>
          <p:nvPr/>
        </p:nvSpPr>
        <p:spPr>
          <a:xfrm>
            <a:off x="4218090" y="1106296"/>
            <a:ext cx="902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Turn on</a:t>
            </a:r>
          </a:p>
        </p:txBody>
      </p:sp>
      <p:sp>
        <p:nvSpPr>
          <p:cNvPr id="74" name="CasellaDiTesto 73">
            <a:extLst>
              <a:ext uri="{FF2B5EF4-FFF2-40B4-BE49-F238E27FC236}">
                <a16:creationId xmlns:a16="http://schemas.microsoft.com/office/drawing/2014/main" id="{19188D1A-2EFF-4EB2-86D8-04208FE121D7}"/>
              </a:ext>
            </a:extLst>
          </p:cNvPr>
          <p:cNvSpPr txBox="1"/>
          <p:nvPr/>
        </p:nvSpPr>
        <p:spPr>
          <a:xfrm>
            <a:off x="4218090" y="1498309"/>
            <a:ext cx="9199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Turn off</a:t>
            </a:r>
          </a:p>
        </p:txBody>
      </p:sp>
      <p:sp>
        <p:nvSpPr>
          <p:cNvPr id="76" name="CasellaDiTesto 75">
            <a:extLst>
              <a:ext uri="{FF2B5EF4-FFF2-40B4-BE49-F238E27FC236}">
                <a16:creationId xmlns:a16="http://schemas.microsoft.com/office/drawing/2014/main" id="{25877207-464E-4F5A-8642-349FBB49CE1B}"/>
              </a:ext>
            </a:extLst>
          </p:cNvPr>
          <p:cNvSpPr txBox="1"/>
          <p:nvPr/>
        </p:nvSpPr>
        <p:spPr>
          <a:xfrm>
            <a:off x="4218090" y="1895247"/>
            <a:ext cx="1334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/>
              <a:t>Get</a:t>
            </a:r>
            <a:r>
              <a:rPr lang="it-IT" dirty="0"/>
              <a:t> position</a:t>
            </a:r>
          </a:p>
        </p:txBody>
      </p:sp>
      <p:sp>
        <p:nvSpPr>
          <p:cNvPr id="78" name="CasellaDiTesto 77">
            <a:extLst>
              <a:ext uri="{FF2B5EF4-FFF2-40B4-BE49-F238E27FC236}">
                <a16:creationId xmlns:a16="http://schemas.microsoft.com/office/drawing/2014/main" id="{63E6A844-A31E-48BA-BA26-87AAAF897799}"/>
              </a:ext>
            </a:extLst>
          </p:cNvPr>
          <p:cNvSpPr txBox="1"/>
          <p:nvPr/>
        </p:nvSpPr>
        <p:spPr>
          <a:xfrm>
            <a:off x="9790191" y="2805822"/>
            <a:ext cx="750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Home</a:t>
            </a:r>
          </a:p>
        </p:txBody>
      </p:sp>
      <p:sp>
        <p:nvSpPr>
          <p:cNvPr id="85" name="CasellaDiTesto 84">
            <a:extLst>
              <a:ext uri="{FF2B5EF4-FFF2-40B4-BE49-F238E27FC236}">
                <a16:creationId xmlns:a16="http://schemas.microsoft.com/office/drawing/2014/main" id="{F9544164-BF50-4F32-97C5-CBD5C8979930}"/>
              </a:ext>
            </a:extLst>
          </p:cNvPr>
          <p:cNvSpPr txBox="1"/>
          <p:nvPr/>
        </p:nvSpPr>
        <p:spPr>
          <a:xfrm>
            <a:off x="10163509" y="3186861"/>
            <a:ext cx="1512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Turn </a:t>
            </a:r>
            <a:r>
              <a:rPr lang="it-IT" dirty="0" err="1"/>
              <a:t>lights</a:t>
            </a:r>
            <a:r>
              <a:rPr lang="it-IT" dirty="0"/>
              <a:t> on</a:t>
            </a:r>
          </a:p>
        </p:txBody>
      </p:sp>
      <p:sp>
        <p:nvSpPr>
          <p:cNvPr id="86" name="CasellaDiTesto 85">
            <a:extLst>
              <a:ext uri="{FF2B5EF4-FFF2-40B4-BE49-F238E27FC236}">
                <a16:creationId xmlns:a16="http://schemas.microsoft.com/office/drawing/2014/main" id="{79A39419-52DE-4A00-B0E4-A49C370D93A4}"/>
              </a:ext>
            </a:extLst>
          </p:cNvPr>
          <p:cNvSpPr txBox="1"/>
          <p:nvPr/>
        </p:nvSpPr>
        <p:spPr>
          <a:xfrm>
            <a:off x="10163512" y="3578808"/>
            <a:ext cx="14740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Turn </a:t>
            </a:r>
            <a:r>
              <a:rPr lang="it-IT" dirty="0" err="1"/>
              <a:t>lights</a:t>
            </a:r>
            <a:r>
              <a:rPr lang="it-IT" dirty="0"/>
              <a:t> off</a:t>
            </a:r>
          </a:p>
        </p:txBody>
      </p:sp>
      <p:sp>
        <p:nvSpPr>
          <p:cNvPr id="87" name="CasellaDiTesto 86">
            <a:extLst>
              <a:ext uri="{FF2B5EF4-FFF2-40B4-BE49-F238E27FC236}">
                <a16:creationId xmlns:a16="http://schemas.microsoft.com/office/drawing/2014/main" id="{BAA109A3-4DF5-4D46-9247-C8E3844DA819}"/>
              </a:ext>
            </a:extLst>
          </p:cNvPr>
          <p:cNvSpPr txBox="1"/>
          <p:nvPr/>
        </p:nvSpPr>
        <p:spPr>
          <a:xfrm>
            <a:off x="10163512" y="3975746"/>
            <a:ext cx="15359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/>
              <a:t>Activate</a:t>
            </a:r>
            <a:r>
              <a:rPr lang="it-IT" dirty="0"/>
              <a:t> </a:t>
            </a:r>
            <a:r>
              <a:rPr lang="it-IT" dirty="0" err="1"/>
              <a:t>alarm</a:t>
            </a:r>
            <a:endParaRPr lang="it-IT" dirty="0"/>
          </a:p>
        </p:txBody>
      </p:sp>
      <p:pic>
        <p:nvPicPr>
          <p:cNvPr id="5128" name="Picture 8" descr="Idea free icon">
            <a:extLst>
              <a:ext uri="{FF2B5EF4-FFF2-40B4-BE49-F238E27FC236}">
                <a16:creationId xmlns:a16="http://schemas.microsoft.com/office/drawing/2014/main" id="{5DE44A30-4D25-4F83-B77C-B57E378441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4907" y="3256351"/>
            <a:ext cx="238602" cy="238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Light bulb">
            <a:extLst>
              <a:ext uri="{FF2B5EF4-FFF2-40B4-BE49-F238E27FC236}">
                <a16:creationId xmlns:a16="http://schemas.microsoft.com/office/drawing/2014/main" id="{E22C3BC7-E068-428A-A571-FD9278F6C8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4907" y="3649700"/>
            <a:ext cx="238603" cy="238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8" name="Picture 18" descr="Warning free icon">
            <a:extLst>
              <a:ext uri="{FF2B5EF4-FFF2-40B4-BE49-F238E27FC236}">
                <a16:creationId xmlns:a16="http://schemas.microsoft.com/office/drawing/2014/main" id="{2B0A6E6E-42AF-4FDB-957F-377DE54968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6556" y="4036215"/>
            <a:ext cx="238602" cy="238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0" name="Picture 20" descr="Sleep free icon">
            <a:extLst>
              <a:ext uri="{FF2B5EF4-FFF2-40B4-BE49-F238E27FC236}">
                <a16:creationId xmlns:a16="http://schemas.microsoft.com/office/drawing/2014/main" id="{3F6E532A-229D-4C16-8785-EA17CF1283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4907" y="4398651"/>
            <a:ext cx="238602" cy="238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9" name="CasellaDiTesto 88">
            <a:extLst>
              <a:ext uri="{FF2B5EF4-FFF2-40B4-BE49-F238E27FC236}">
                <a16:creationId xmlns:a16="http://schemas.microsoft.com/office/drawing/2014/main" id="{CEE5CB4E-CE75-4823-9518-030208AED740}"/>
              </a:ext>
            </a:extLst>
          </p:cNvPr>
          <p:cNvSpPr txBox="1"/>
          <p:nvPr/>
        </p:nvSpPr>
        <p:spPr>
          <a:xfrm>
            <a:off x="10175451" y="4335286"/>
            <a:ext cx="1824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/>
              <a:t>Deactivate</a:t>
            </a:r>
            <a:r>
              <a:rPr lang="it-IT" dirty="0"/>
              <a:t> </a:t>
            </a:r>
            <a:r>
              <a:rPr lang="it-IT" dirty="0" err="1"/>
              <a:t>alarm</a:t>
            </a:r>
            <a:endParaRPr lang="it-IT" dirty="0"/>
          </a:p>
        </p:txBody>
      </p:sp>
      <p:sp>
        <p:nvSpPr>
          <p:cNvPr id="94" name="CasellaDiTesto 93">
            <a:extLst>
              <a:ext uri="{FF2B5EF4-FFF2-40B4-BE49-F238E27FC236}">
                <a16:creationId xmlns:a16="http://schemas.microsoft.com/office/drawing/2014/main" id="{6D6E2320-9122-4879-839D-7236C9FF3431}"/>
              </a:ext>
            </a:extLst>
          </p:cNvPr>
          <p:cNvSpPr txBox="1"/>
          <p:nvPr/>
        </p:nvSpPr>
        <p:spPr>
          <a:xfrm>
            <a:off x="3985574" y="5104658"/>
            <a:ext cx="1586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Air </a:t>
            </a:r>
            <a:r>
              <a:rPr lang="it-IT" dirty="0" err="1"/>
              <a:t>conditioner</a:t>
            </a:r>
            <a:endParaRPr lang="it-IT" dirty="0"/>
          </a:p>
        </p:txBody>
      </p:sp>
      <p:sp>
        <p:nvSpPr>
          <p:cNvPr id="98" name="CasellaDiTesto 97">
            <a:extLst>
              <a:ext uri="{FF2B5EF4-FFF2-40B4-BE49-F238E27FC236}">
                <a16:creationId xmlns:a16="http://schemas.microsoft.com/office/drawing/2014/main" id="{4003FD95-EF83-474F-A35C-7A6DA15B1719}"/>
              </a:ext>
            </a:extLst>
          </p:cNvPr>
          <p:cNvSpPr txBox="1"/>
          <p:nvPr/>
        </p:nvSpPr>
        <p:spPr>
          <a:xfrm>
            <a:off x="4358895" y="5485631"/>
            <a:ext cx="2124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/>
              <a:t>Change</a:t>
            </a:r>
            <a:r>
              <a:rPr lang="it-IT" dirty="0"/>
              <a:t> temperature</a:t>
            </a:r>
          </a:p>
        </p:txBody>
      </p:sp>
      <p:sp>
        <p:nvSpPr>
          <p:cNvPr id="99" name="CasellaDiTesto 98">
            <a:extLst>
              <a:ext uri="{FF2B5EF4-FFF2-40B4-BE49-F238E27FC236}">
                <a16:creationId xmlns:a16="http://schemas.microsoft.com/office/drawing/2014/main" id="{DE9D7AB9-CE7F-4674-B8C0-F78FAB0FDEA0}"/>
              </a:ext>
            </a:extLst>
          </p:cNvPr>
          <p:cNvSpPr txBox="1"/>
          <p:nvPr/>
        </p:nvSpPr>
        <p:spPr>
          <a:xfrm>
            <a:off x="4358895" y="5877644"/>
            <a:ext cx="2382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/>
              <a:t>Get</a:t>
            </a:r>
            <a:r>
              <a:rPr lang="it-IT" dirty="0"/>
              <a:t> status </a:t>
            </a:r>
            <a:r>
              <a:rPr lang="it-IT" dirty="0" err="1"/>
              <a:t>informations</a:t>
            </a:r>
            <a:endParaRPr lang="it-IT" dirty="0"/>
          </a:p>
        </p:txBody>
      </p:sp>
      <p:pic>
        <p:nvPicPr>
          <p:cNvPr id="5142" name="Picture 22" descr="Remote control free icon">
            <a:extLst>
              <a:ext uri="{FF2B5EF4-FFF2-40B4-BE49-F238E27FC236}">
                <a16:creationId xmlns:a16="http://schemas.microsoft.com/office/drawing/2014/main" id="{47ACB9A9-CD77-4606-B45D-BC12FFEDB9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0132" y="5526355"/>
            <a:ext cx="298923" cy="298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4" name="Picture 24" descr="Info free icon">
            <a:extLst>
              <a:ext uri="{FF2B5EF4-FFF2-40B4-BE49-F238E27FC236}">
                <a16:creationId xmlns:a16="http://schemas.microsoft.com/office/drawing/2014/main" id="{C2581CAB-EAA8-4D74-B53B-36D07B9E8C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0289" y="5943008"/>
            <a:ext cx="238603" cy="238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Rettangolo 47">
            <a:extLst>
              <a:ext uri="{FF2B5EF4-FFF2-40B4-BE49-F238E27FC236}">
                <a16:creationId xmlns:a16="http://schemas.microsoft.com/office/drawing/2014/main" id="{335B516A-24D7-4CDB-B8CD-149B4E65BFBD}"/>
              </a:ext>
            </a:extLst>
          </p:cNvPr>
          <p:cNvSpPr/>
          <p:nvPr/>
        </p:nvSpPr>
        <p:spPr>
          <a:xfrm>
            <a:off x="-311" y="2131603"/>
            <a:ext cx="2816973" cy="4513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9" name="CasellaDiTesto 48">
            <a:extLst>
              <a:ext uri="{FF2B5EF4-FFF2-40B4-BE49-F238E27FC236}">
                <a16:creationId xmlns:a16="http://schemas.microsoft.com/office/drawing/2014/main" id="{7CE77DAB-0B0B-44F7-8DF7-31B4D8E750B5}"/>
              </a:ext>
            </a:extLst>
          </p:cNvPr>
          <p:cNvSpPr txBox="1"/>
          <p:nvPr/>
        </p:nvSpPr>
        <p:spPr>
          <a:xfrm>
            <a:off x="466457" y="2169347"/>
            <a:ext cx="2227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Middleware</a:t>
            </a:r>
          </a:p>
        </p:txBody>
      </p:sp>
      <p:pic>
        <p:nvPicPr>
          <p:cNvPr id="50" name="Picture 2" descr="Server free icon">
            <a:extLst>
              <a:ext uri="{FF2B5EF4-FFF2-40B4-BE49-F238E27FC236}">
                <a16:creationId xmlns:a16="http://schemas.microsoft.com/office/drawing/2014/main" id="{218BC563-C6DC-4EF0-8679-47BE087079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02" y="2226524"/>
            <a:ext cx="254978" cy="254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ettangolo 50">
            <a:extLst>
              <a:ext uri="{FF2B5EF4-FFF2-40B4-BE49-F238E27FC236}">
                <a16:creationId xmlns:a16="http://schemas.microsoft.com/office/drawing/2014/main" id="{4B7C3834-1617-4069-8215-D08EE9DC9B32}"/>
              </a:ext>
            </a:extLst>
          </p:cNvPr>
          <p:cNvSpPr/>
          <p:nvPr/>
        </p:nvSpPr>
        <p:spPr>
          <a:xfrm>
            <a:off x="2633" y="2571926"/>
            <a:ext cx="2816973" cy="4513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52" name="CasellaDiTesto 51">
            <a:extLst>
              <a:ext uri="{FF2B5EF4-FFF2-40B4-BE49-F238E27FC236}">
                <a16:creationId xmlns:a16="http://schemas.microsoft.com/office/drawing/2014/main" id="{A3B5EB36-A8CA-4B3A-A227-3F4F6363D21D}"/>
              </a:ext>
            </a:extLst>
          </p:cNvPr>
          <p:cNvSpPr txBox="1"/>
          <p:nvPr/>
        </p:nvSpPr>
        <p:spPr>
          <a:xfrm>
            <a:off x="469401" y="2609670"/>
            <a:ext cx="2227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Nuclio</a:t>
            </a:r>
            <a:endParaRPr lang="it-IT" dirty="0"/>
          </a:p>
        </p:txBody>
      </p:sp>
      <p:pic>
        <p:nvPicPr>
          <p:cNvPr id="53" name="Picture 16" descr="Nuclio: Serverless Platform for Automated Data Science">
            <a:extLst>
              <a:ext uri="{FF2B5EF4-FFF2-40B4-BE49-F238E27FC236}">
                <a16:creationId xmlns:a16="http://schemas.microsoft.com/office/drawing/2014/main" id="{E6BA59E2-69D6-40EB-BEDA-4665B259CC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73" y="2666846"/>
            <a:ext cx="349435" cy="254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Rettangolo 53">
            <a:extLst>
              <a:ext uri="{FF2B5EF4-FFF2-40B4-BE49-F238E27FC236}">
                <a16:creationId xmlns:a16="http://schemas.microsoft.com/office/drawing/2014/main" id="{63852290-C923-4D77-ABEF-607EBDDDB21A}"/>
              </a:ext>
            </a:extLst>
          </p:cNvPr>
          <p:cNvSpPr/>
          <p:nvPr/>
        </p:nvSpPr>
        <p:spPr>
          <a:xfrm>
            <a:off x="0" y="2979002"/>
            <a:ext cx="2816973" cy="4513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55" name="CasellaDiTesto 54">
            <a:extLst>
              <a:ext uri="{FF2B5EF4-FFF2-40B4-BE49-F238E27FC236}">
                <a16:creationId xmlns:a16="http://schemas.microsoft.com/office/drawing/2014/main" id="{FBE4952D-B852-47C5-B6D3-1BC4A091FDBE}"/>
              </a:ext>
            </a:extLst>
          </p:cNvPr>
          <p:cNvSpPr txBox="1"/>
          <p:nvPr/>
        </p:nvSpPr>
        <p:spPr>
          <a:xfrm>
            <a:off x="469401" y="3032284"/>
            <a:ext cx="2227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React</a:t>
            </a:r>
            <a:endParaRPr lang="it-IT" dirty="0"/>
          </a:p>
        </p:txBody>
      </p:sp>
      <p:pic>
        <p:nvPicPr>
          <p:cNvPr id="58" name="Picture 26" descr="React free icon">
            <a:extLst>
              <a:ext uri="{FF2B5EF4-FFF2-40B4-BE49-F238E27FC236}">
                <a16:creationId xmlns:a16="http://schemas.microsoft.com/office/drawing/2014/main" id="{111C02B9-7754-49D7-A2E8-BAB829E2BF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73" y="3069500"/>
            <a:ext cx="334558" cy="293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87794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6" descr="Notte 4k Ultra HD Wallpaper | Sfondo | 4096x2733">
            <a:extLst>
              <a:ext uri="{FF2B5EF4-FFF2-40B4-BE49-F238E27FC236}">
                <a16:creationId xmlns:a16="http://schemas.microsoft.com/office/drawing/2014/main" id="{9349DC59-83A7-42E3-AF8C-A1528591B4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2239" y="-2"/>
            <a:ext cx="936975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D1AA1B1A-464B-4181-9FB9-C9483E9E0D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822245" cy="6858000"/>
          </a:xfrm>
          <a:prstGeom prst="rect">
            <a:avLst/>
          </a:prstGeom>
        </p:spPr>
      </p:pic>
      <p:sp>
        <p:nvSpPr>
          <p:cNvPr id="6" name="Rettangolo 5">
            <a:extLst>
              <a:ext uri="{FF2B5EF4-FFF2-40B4-BE49-F238E27FC236}">
                <a16:creationId xmlns:a16="http://schemas.microsoft.com/office/drawing/2014/main" id="{156D588F-1EC9-49DF-8305-C561E697ECAF}"/>
              </a:ext>
            </a:extLst>
          </p:cNvPr>
          <p:cNvSpPr/>
          <p:nvPr/>
        </p:nvSpPr>
        <p:spPr>
          <a:xfrm>
            <a:off x="0" y="328245"/>
            <a:ext cx="2822244" cy="4513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FD1723B6-A801-44B2-8319-8EB48511E418}"/>
              </a:ext>
            </a:extLst>
          </p:cNvPr>
          <p:cNvSpPr txBox="1"/>
          <p:nvPr/>
        </p:nvSpPr>
        <p:spPr>
          <a:xfrm>
            <a:off x="465950" y="369249"/>
            <a:ext cx="2227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IoT </a:t>
            </a:r>
            <a:r>
              <a:rPr lang="it-IT" dirty="0" err="1"/>
              <a:t>logger</a:t>
            </a:r>
            <a:endParaRPr lang="it-IT" dirty="0"/>
          </a:p>
        </p:txBody>
      </p:sp>
      <p:sp>
        <p:nvSpPr>
          <p:cNvPr id="38" name="Rettangolo 37">
            <a:extLst>
              <a:ext uri="{FF2B5EF4-FFF2-40B4-BE49-F238E27FC236}">
                <a16:creationId xmlns:a16="http://schemas.microsoft.com/office/drawing/2014/main" id="{2BF3BF4A-2D79-475E-8E4D-8A49DACBCF29}"/>
              </a:ext>
            </a:extLst>
          </p:cNvPr>
          <p:cNvSpPr/>
          <p:nvPr/>
        </p:nvSpPr>
        <p:spPr>
          <a:xfrm>
            <a:off x="0" y="779584"/>
            <a:ext cx="2822244" cy="4513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0" name="CasellaDiTesto 39">
            <a:extLst>
              <a:ext uri="{FF2B5EF4-FFF2-40B4-BE49-F238E27FC236}">
                <a16:creationId xmlns:a16="http://schemas.microsoft.com/office/drawing/2014/main" id="{7A8407F1-7DC8-4CB1-A7A8-B631DAE8F573}"/>
              </a:ext>
            </a:extLst>
          </p:cNvPr>
          <p:cNvSpPr txBox="1"/>
          <p:nvPr/>
        </p:nvSpPr>
        <p:spPr>
          <a:xfrm>
            <a:off x="465950" y="820588"/>
            <a:ext cx="2227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Technologies</a:t>
            </a:r>
          </a:p>
        </p:txBody>
      </p:sp>
      <p:sp>
        <p:nvSpPr>
          <p:cNvPr id="41" name="Rettangolo 40">
            <a:extLst>
              <a:ext uri="{FF2B5EF4-FFF2-40B4-BE49-F238E27FC236}">
                <a16:creationId xmlns:a16="http://schemas.microsoft.com/office/drawing/2014/main" id="{93B7FB8C-54CE-474C-9790-E9D2E654C71C}"/>
              </a:ext>
            </a:extLst>
          </p:cNvPr>
          <p:cNvSpPr/>
          <p:nvPr/>
        </p:nvSpPr>
        <p:spPr>
          <a:xfrm>
            <a:off x="0" y="1230922"/>
            <a:ext cx="2822244" cy="4513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3" name="CasellaDiTesto 42">
            <a:extLst>
              <a:ext uri="{FF2B5EF4-FFF2-40B4-BE49-F238E27FC236}">
                <a16:creationId xmlns:a16="http://schemas.microsoft.com/office/drawing/2014/main" id="{D3B36629-8E51-4E78-840D-580425CCDDD5}"/>
              </a:ext>
            </a:extLst>
          </p:cNvPr>
          <p:cNvSpPr txBox="1"/>
          <p:nvPr/>
        </p:nvSpPr>
        <p:spPr>
          <a:xfrm>
            <a:off x="465950" y="1271926"/>
            <a:ext cx="2227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Architecture</a:t>
            </a: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0624EDEF-D72D-4A7F-8261-1CFFD2255305}"/>
              </a:ext>
            </a:extLst>
          </p:cNvPr>
          <p:cNvSpPr/>
          <p:nvPr/>
        </p:nvSpPr>
        <p:spPr>
          <a:xfrm>
            <a:off x="2822242" y="-1"/>
            <a:ext cx="9369755" cy="4513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7" name="CasellaDiTesto 46">
            <a:extLst>
              <a:ext uri="{FF2B5EF4-FFF2-40B4-BE49-F238E27FC236}">
                <a16:creationId xmlns:a16="http://schemas.microsoft.com/office/drawing/2014/main" id="{127F7C9D-4586-4366-8E2A-20003A761790}"/>
              </a:ext>
            </a:extLst>
          </p:cNvPr>
          <p:cNvSpPr txBox="1"/>
          <p:nvPr/>
        </p:nvSpPr>
        <p:spPr>
          <a:xfrm>
            <a:off x="2822239" y="41002"/>
            <a:ext cx="2549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Architecture</a:t>
            </a:r>
          </a:p>
        </p:txBody>
      </p:sp>
      <p:sp>
        <p:nvSpPr>
          <p:cNvPr id="20" name="Rettangolo 19">
            <a:extLst>
              <a:ext uri="{FF2B5EF4-FFF2-40B4-BE49-F238E27FC236}">
                <a16:creationId xmlns:a16="http://schemas.microsoft.com/office/drawing/2014/main" id="{8A33BD22-0FCA-4EA4-A922-3015D1A474BE}"/>
              </a:ext>
            </a:extLst>
          </p:cNvPr>
          <p:cNvSpPr/>
          <p:nvPr/>
        </p:nvSpPr>
        <p:spPr>
          <a:xfrm>
            <a:off x="2822245" y="0"/>
            <a:ext cx="9369755" cy="4513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1399FEF7-3D3C-4665-A9DD-2DA08E77491A}"/>
              </a:ext>
            </a:extLst>
          </p:cNvPr>
          <p:cNvSpPr txBox="1"/>
          <p:nvPr/>
        </p:nvSpPr>
        <p:spPr>
          <a:xfrm>
            <a:off x="2822242" y="41003"/>
            <a:ext cx="2549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Sensors</a:t>
            </a:r>
            <a:endParaRPr lang="it-IT" dirty="0"/>
          </a:p>
        </p:txBody>
      </p:sp>
      <p:pic>
        <p:nvPicPr>
          <p:cNvPr id="61" name="Immagine 60">
            <a:extLst>
              <a:ext uri="{FF2B5EF4-FFF2-40B4-BE49-F238E27FC236}">
                <a16:creationId xmlns:a16="http://schemas.microsoft.com/office/drawing/2014/main" id="{4F360D83-1FE5-4E38-907E-0BB4DD1C95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62" y="421295"/>
            <a:ext cx="254978" cy="254978"/>
          </a:xfrm>
          <a:prstGeom prst="rect">
            <a:avLst/>
          </a:prstGeom>
        </p:spPr>
      </p:pic>
      <p:pic>
        <p:nvPicPr>
          <p:cNvPr id="32" name="Picture 12">
            <a:extLst>
              <a:ext uri="{FF2B5EF4-FFF2-40B4-BE49-F238E27FC236}">
                <a16:creationId xmlns:a16="http://schemas.microsoft.com/office/drawing/2014/main" id="{1B15E3C8-7C2D-4D06-8949-B491B7A046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62" y="1326475"/>
            <a:ext cx="254978" cy="254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14" descr="Project management free icon">
            <a:extLst>
              <a:ext uri="{FF2B5EF4-FFF2-40B4-BE49-F238E27FC236}">
                <a16:creationId xmlns:a16="http://schemas.microsoft.com/office/drawing/2014/main" id="{752AF5F1-766B-4E74-B0F3-0CF23269A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62" y="901183"/>
            <a:ext cx="254978" cy="254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Rettangolo 55">
            <a:extLst>
              <a:ext uri="{FF2B5EF4-FFF2-40B4-BE49-F238E27FC236}">
                <a16:creationId xmlns:a16="http://schemas.microsoft.com/office/drawing/2014/main" id="{042DA1CC-9AF7-4594-9BB1-56B2D958F8BE}"/>
              </a:ext>
            </a:extLst>
          </p:cNvPr>
          <p:cNvSpPr/>
          <p:nvPr/>
        </p:nvSpPr>
        <p:spPr>
          <a:xfrm>
            <a:off x="0" y="1680265"/>
            <a:ext cx="2822236" cy="451339"/>
          </a:xfrm>
          <a:prstGeom prst="rect">
            <a:avLst/>
          </a:prstGeom>
          <a:solidFill>
            <a:srgbClr val="419F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57" name="CasellaDiTesto 56">
            <a:extLst>
              <a:ext uri="{FF2B5EF4-FFF2-40B4-BE49-F238E27FC236}">
                <a16:creationId xmlns:a16="http://schemas.microsoft.com/office/drawing/2014/main" id="{7BEE3639-31C4-4701-9F8B-6111549EA5F8}"/>
              </a:ext>
            </a:extLst>
          </p:cNvPr>
          <p:cNvSpPr txBox="1"/>
          <p:nvPr/>
        </p:nvSpPr>
        <p:spPr>
          <a:xfrm>
            <a:off x="466768" y="1718009"/>
            <a:ext cx="2227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chemeClr val="bg1"/>
                </a:solidFill>
              </a:rPr>
              <a:t>Sensors</a:t>
            </a:r>
            <a:endParaRPr lang="it-IT" dirty="0">
              <a:solidFill>
                <a:schemeClr val="bg1"/>
              </a:solidFill>
            </a:endParaRPr>
          </a:p>
        </p:txBody>
      </p:sp>
      <p:pic>
        <p:nvPicPr>
          <p:cNvPr id="64" name="Picture 16" descr="Sensor free icon">
            <a:extLst>
              <a:ext uri="{FF2B5EF4-FFF2-40B4-BE49-F238E27FC236}">
                <a16:creationId xmlns:a16="http://schemas.microsoft.com/office/drawing/2014/main" id="{33E451C7-5587-45BC-933B-63287A3F31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62" y="1777813"/>
            <a:ext cx="254978" cy="254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CB7B8F62-27F1-4C87-ACEE-24D0A846ACA3}"/>
              </a:ext>
            </a:extLst>
          </p:cNvPr>
          <p:cNvSpPr/>
          <p:nvPr/>
        </p:nvSpPr>
        <p:spPr>
          <a:xfrm>
            <a:off x="6732419" y="942199"/>
            <a:ext cx="1549400" cy="738066"/>
          </a:xfrm>
          <a:prstGeom prst="round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Sensor</a:t>
            </a:r>
          </a:p>
        </p:txBody>
      </p:sp>
      <p:sp>
        <p:nvSpPr>
          <p:cNvPr id="46" name="Rettangolo con angoli arrotondati 45">
            <a:extLst>
              <a:ext uri="{FF2B5EF4-FFF2-40B4-BE49-F238E27FC236}">
                <a16:creationId xmlns:a16="http://schemas.microsoft.com/office/drawing/2014/main" id="{E81B3004-CB69-4BB1-95BB-E1C4C1CBD675}"/>
              </a:ext>
            </a:extLst>
          </p:cNvPr>
          <p:cNvSpPr/>
          <p:nvPr/>
        </p:nvSpPr>
        <p:spPr>
          <a:xfrm>
            <a:off x="3771900" y="2359429"/>
            <a:ext cx="1549400" cy="738066"/>
          </a:xfrm>
          <a:prstGeom prst="round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 err="1">
                <a:solidFill>
                  <a:schemeClr val="tx1"/>
                </a:solidFill>
              </a:rPr>
              <a:t>HomeSensor</a:t>
            </a:r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48" name="Rettangolo con angoli arrotondati 47">
            <a:extLst>
              <a:ext uri="{FF2B5EF4-FFF2-40B4-BE49-F238E27FC236}">
                <a16:creationId xmlns:a16="http://schemas.microsoft.com/office/drawing/2014/main" id="{93518EFB-D6B6-4632-AEC4-77869482BD17}"/>
              </a:ext>
            </a:extLst>
          </p:cNvPr>
          <p:cNvSpPr/>
          <p:nvPr/>
        </p:nvSpPr>
        <p:spPr>
          <a:xfrm>
            <a:off x="6732416" y="2359429"/>
            <a:ext cx="1549400" cy="738066"/>
          </a:xfrm>
          <a:prstGeom prst="round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 err="1">
                <a:solidFill>
                  <a:schemeClr val="tx1"/>
                </a:solidFill>
              </a:rPr>
              <a:t>CarSensor</a:t>
            </a:r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49" name="Rettangolo con angoli arrotondati 48">
            <a:extLst>
              <a:ext uri="{FF2B5EF4-FFF2-40B4-BE49-F238E27FC236}">
                <a16:creationId xmlns:a16="http://schemas.microsoft.com/office/drawing/2014/main" id="{72214F54-7FE7-464C-955E-6390C7D5EBBB}"/>
              </a:ext>
            </a:extLst>
          </p:cNvPr>
          <p:cNvSpPr/>
          <p:nvPr/>
        </p:nvSpPr>
        <p:spPr>
          <a:xfrm>
            <a:off x="9692938" y="2388063"/>
            <a:ext cx="1549400" cy="738066"/>
          </a:xfrm>
          <a:prstGeom prst="round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100" dirty="0" err="1">
                <a:solidFill>
                  <a:schemeClr val="tx1"/>
                </a:solidFill>
              </a:rPr>
              <a:t>AirConditionerSensor</a:t>
            </a:r>
            <a:endParaRPr lang="it-IT" sz="1100" dirty="0">
              <a:solidFill>
                <a:schemeClr val="tx1"/>
              </a:solidFill>
            </a:endParaRPr>
          </a:p>
        </p:txBody>
      </p:sp>
      <p:cxnSp>
        <p:nvCxnSpPr>
          <p:cNvPr id="53" name="Connettore a gomito 52">
            <a:extLst>
              <a:ext uri="{FF2B5EF4-FFF2-40B4-BE49-F238E27FC236}">
                <a16:creationId xmlns:a16="http://schemas.microsoft.com/office/drawing/2014/main" id="{030CC014-F24A-40C9-B03A-38AE88256408}"/>
              </a:ext>
            </a:extLst>
          </p:cNvPr>
          <p:cNvCxnSpPr>
            <a:stCxn id="46" idx="0"/>
            <a:endCxn id="3" idx="2"/>
          </p:cNvCxnSpPr>
          <p:nvPr/>
        </p:nvCxnSpPr>
        <p:spPr>
          <a:xfrm rot="5400000" flipH="1" flipV="1">
            <a:off x="5687277" y="539588"/>
            <a:ext cx="679164" cy="2960519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Connettore a gomito 54">
            <a:extLst>
              <a:ext uri="{FF2B5EF4-FFF2-40B4-BE49-F238E27FC236}">
                <a16:creationId xmlns:a16="http://schemas.microsoft.com/office/drawing/2014/main" id="{F387ECB5-AFC7-49BD-B76E-D3E22F2A9DB6}"/>
              </a:ext>
            </a:extLst>
          </p:cNvPr>
          <p:cNvCxnSpPr>
            <a:stCxn id="49" idx="0"/>
            <a:endCxn id="3" idx="2"/>
          </p:cNvCxnSpPr>
          <p:nvPr/>
        </p:nvCxnSpPr>
        <p:spPr>
          <a:xfrm rot="16200000" flipV="1">
            <a:off x="8633480" y="553904"/>
            <a:ext cx="707798" cy="2960519"/>
          </a:xfrm>
          <a:prstGeom prst="bentConnector3">
            <a:avLst>
              <a:gd name="adj1" fmla="val 51682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Connettore a gomito 58">
            <a:extLst>
              <a:ext uri="{FF2B5EF4-FFF2-40B4-BE49-F238E27FC236}">
                <a16:creationId xmlns:a16="http://schemas.microsoft.com/office/drawing/2014/main" id="{B85E84FA-FC19-4EF3-A2A8-FE2A2DD7775A}"/>
              </a:ext>
            </a:extLst>
          </p:cNvPr>
          <p:cNvCxnSpPr>
            <a:stCxn id="48" idx="0"/>
            <a:endCxn id="3" idx="2"/>
          </p:cNvCxnSpPr>
          <p:nvPr/>
        </p:nvCxnSpPr>
        <p:spPr>
          <a:xfrm rot="5400000" flipH="1" flipV="1">
            <a:off x="7167535" y="2019846"/>
            <a:ext cx="679164" cy="3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8" name="Rettangolo con angoli arrotondati 87">
            <a:extLst>
              <a:ext uri="{FF2B5EF4-FFF2-40B4-BE49-F238E27FC236}">
                <a16:creationId xmlns:a16="http://schemas.microsoft.com/office/drawing/2014/main" id="{C18115F0-E0D5-4483-8111-99CB3AC8C352}"/>
              </a:ext>
            </a:extLst>
          </p:cNvPr>
          <p:cNvSpPr/>
          <p:nvPr/>
        </p:nvSpPr>
        <p:spPr>
          <a:xfrm>
            <a:off x="3771896" y="3840278"/>
            <a:ext cx="1549400" cy="738066"/>
          </a:xfrm>
          <a:prstGeom prst="round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000" dirty="0" err="1">
                <a:solidFill>
                  <a:schemeClr val="tx1"/>
                </a:solidFill>
              </a:rPr>
              <a:t>message_handler</a:t>
            </a:r>
            <a:r>
              <a:rPr lang="it-IT" sz="1000" dirty="0">
                <a:solidFill>
                  <a:schemeClr val="tx1"/>
                </a:solidFill>
              </a:rPr>
              <a:t>(body)</a:t>
            </a:r>
          </a:p>
        </p:txBody>
      </p:sp>
      <p:sp>
        <p:nvSpPr>
          <p:cNvPr id="90" name="Rettangolo con angoli arrotondati 89">
            <a:extLst>
              <a:ext uri="{FF2B5EF4-FFF2-40B4-BE49-F238E27FC236}">
                <a16:creationId xmlns:a16="http://schemas.microsoft.com/office/drawing/2014/main" id="{C5CCF4CC-E57C-4383-BC7B-A0B7C16CE8B0}"/>
              </a:ext>
            </a:extLst>
          </p:cNvPr>
          <p:cNvSpPr/>
          <p:nvPr/>
        </p:nvSpPr>
        <p:spPr>
          <a:xfrm>
            <a:off x="6732417" y="3892829"/>
            <a:ext cx="1549400" cy="738066"/>
          </a:xfrm>
          <a:prstGeom prst="round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000" dirty="0" err="1">
                <a:solidFill>
                  <a:schemeClr val="tx1"/>
                </a:solidFill>
              </a:rPr>
              <a:t>message_handler</a:t>
            </a:r>
            <a:r>
              <a:rPr lang="it-IT" sz="1000" dirty="0">
                <a:solidFill>
                  <a:schemeClr val="tx1"/>
                </a:solidFill>
              </a:rPr>
              <a:t>(body)</a:t>
            </a:r>
          </a:p>
        </p:txBody>
      </p:sp>
      <p:sp>
        <p:nvSpPr>
          <p:cNvPr id="91" name="Rettangolo con angoli arrotondati 90">
            <a:extLst>
              <a:ext uri="{FF2B5EF4-FFF2-40B4-BE49-F238E27FC236}">
                <a16:creationId xmlns:a16="http://schemas.microsoft.com/office/drawing/2014/main" id="{9EDBB7A5-FA5B-4535-8237-EC217573BA8F}"/>
              </a:ext>
            </a:extLst>
          </p:cNvPr>
          <p:cNvSpPr/>
          <p:nvPr/>
        </p:nvSpPr>
        <p:spPr>
          <a:xfrm>
            <a:off x="9692939" y="3948616"/>
            <a:ext cx="1549400" cy="738066"/>
          </a:xfrm>
          <a:prstGeom prst="round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000" dirty="0" err="1">
                <a:solidFill>
                  <a:schemeClr val="tx1"/>
                </a:solidFill>
              </a:rPr>
              <a:t>message_handler</a:t>
            </a:r>
            <a:r>
              <a:rPr lang="it-IT" sz="1000" dirty="0">
                <a:solidFill>
                  <a:schemeClr val="tx1"/>
                </a:solidFill>
              </a:rPr>
              <a:t>(body)</a:t>
            </a:r>
          </a:p>
        </p:txBody>
      </p:sp>
      <p:cxnSp>
        <p:nvCxnSpPr>
          <p:cNvPr id="66" name="Connettore a gomito 65">
            <a:extLst>
              <a:ext uri="{FF2B5EF4-FFF2-40B4-BE49-F238E27FC236}">
                <a16:creationId xmlns:a16="http://schemas.microsoft.com/office/drawing/2014/main" id="{B91D14B0-AECF-431B-A1C6-684D9E553330}"/>
              </a:ext>
            </a:extLst>
          </p:cNvPr>
          <p:cNvCxnSpPr>
            <a:stCxn id="46" idx="2"/>
            <a:endCxn id="88" idx="0"/>
          </p:cNvCxnSpPr>
          <p:nvPr/>
        </p:nvCxnSpPr>
        <p:spPr>
          <a:xfrm rot="5400000">
            <a:off x="4175207" y="3468884"/>
            <a:ext cx="742783" cy="4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Connettore a gomito 67">
            <a:extLst>
              <a:ext uri="{FF2B5EF4-FFF2-40B4-BE49-F238E27FC236}">
                <a16:creationId xmlns:a16="http://schemas.microsoft.com/office/drawing/2014/main" id="{1D5E5B6B-E742-4841-93CD-12847A3B1BE0}"/>
              </a:ext>
            </a:extLst>
          </p:cNvPr>
          <p:cNvCxnSpPr>
            <a:stCxn id="48" idx="2"/>
            <a:endCxn id="90" idx="0"/>
          </p:cNvCxnSpPr>
          <p:nvPr/>
        </p:nvCxnSpPr>
        <p:spPr>
          <a:xfrm rot="16200000" flipH="1">
            <a:off x="7109449" y="3495161"/>
            <a:ext cx="795334" cy="1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Connettore a gomito 74">
            <a:extLst>
              <a:ext uri="{FF2B5EF4-FFF2-40B4-BE49-F238E27FC236}">
                <a16:creationId xmlns:a16="http://schemas.microsoft.com/office/drawing/2014/main" id="{8052DFF3-AB9D-4ED7-88BA-E7B1EEBD3E61}"/>
              </a:ext>
            </a:extLst>
          </p:cNvPr>
          <p:cNvCxnSpPr>
            <a:stCxn id="49" idx="2"/>
            <a:endCxn id="91" idx="0"/>
          </p:cNvCxnSpPr>
          <p:nvPr/>
        </p:nvCxnSpPr>
        <p:spPr>
          <a:xfrm rot="16200000" flipH="1">
            <a:off x="10056395" y="3537371"/>
            <a:ext cx="822487" cy="1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4" name="Rettangolo 33">
            <a:extLst>
              <a:ext uri="{FF2B5EF4-FFF2-40B4-BE49-F238E27FC236}">
                <a16:creationId xmlns:a16="http://schemas.microsoft.com/office/drawing/2014/main" id="{D78506B0-E72D-4597-B7AD-A21B88C205FB}"/>
              </a:ext>
            </a:extLst>
          </p:cNvPr>
          <p:cNvSpPr/>
          <p:nvPr/>
        </p:nvSpPr>
        <p:spPr>
          <a:xfrm>
            <a:off x="-311" y="2131603"/>
            <a:ext cx="2816973" cy="4513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B06AE92D-CBEA-46E7-BF48-605056FBCB4C}"/>
              </a:ext>
            </a:extLst>
          </p:cNvPr>
          <p:cNvSpPr txBox="1"/>
          <p:nvPr/>
        </p:nvSpPr>
        <p:spPr>
          <a:xfrm>
            <a:off x="466457" y="2169347"/>
            <a:ext cx="2227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Middleware</a:t>
            </a:r>
          </a:p>
        </p:txBody>
      </p:sp>
      <p:pic>
        <p:nvPicPr>
          <p:cNvPr id="36" name="Picture 2" descr="Server free icon">
            <a:extLst>
              <a:ext uri="{FF2B5EF4-FFF2-40B4-BE49-F238E27FC236}">
                <a16:creationId xmlns:a16="http://schemas.microsoft.com/office/drawing/2014/main" id="{9D086904-A368-454F-AC3B-8365C2B8E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02" y="2226524"/>
            <a:ext cx="254978" cy="254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Rettangolo 36">
            <a:extLst>
              <a:ext uri="{FF2B5EF4-FFF2-40B4-BE49-F238E27FC236}">
                <a16:creationId xmlns:a16="http://schemas.microsoft.com/office/drawing/2014/main" id="{1B9A7D15-1993-4341-BAFA-49DED7C6968D}"/>
              </a:ext>
            </a:extLst>
          </p:cNvPr>
          <p:cNvSpPr/>
          <p:nvPr/>
        </p:nvSpPr>
        <p:spPr>
          <a:xfrm>
            <a:off x="2633" y="2571926"/>
            <a:ext cx="2816973" cy="4513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9" name="CasellaDiTesto 38">
            <a:extLst>
              <a:ext uri="{FF2B5EF4-FFF2-40B4-BE49-F238E27FC236}">
                <a16:creationId xmlns:a16="http://schemas.microsoft.com/office/drawing/2014/main" id="{4FB1D107-B95F-48AF-AFB0-E20BA0C0B60D}"/>
              </a:ext>
            </a:extLst>
          </p:cNvPr>
          <p:cNvSpPr txBox="1"/>
          <p:nvPr/>
        </p:nvSpPr>
        <p:spPr>
          <a:xfrm>
            <a:off x="469401" y="2609670"/>
            <a:ext cx="2227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Nuclio</a:t>
            </a:r>
            <a:endParaRPr lang="it-IT" dirty="0"/>
          </a:p>
        </p:txBody>
      </p:sp>
      <p:pic>
        <p:nvPicPr>
          <p:cNvPr id="42" name="Picture 16" descr="Nuclio: Serverless Platform for Automated Data Science">
            <a:extLst>
              <a:ext uri="{FF2B5EF4-FFF2-40B4-BE49-F238E27FC236}">
                <a16:creationId xmlns:a16="http://schemas.microsoft.com/office/drawing/2014/main" id="{06CC493F-D7AB-4A12-B108-3974DF13F0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73" y="2666846"/>
            <a:ext cx="349435" cy="254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Rettangolo 44">
            <a:extLst>
              <a:ext uri="{FF2B5EF4-FFF2-40B4-BE49-F238E27FC236}">
                <a16:creationId xmlns:a16="http://schemas.microsoft.com/office/drawing/2014/main" id="{EAFA2F9A-16C8-42B7-B6D9-4F119E7ADF06}"/>
              </a:ext>
            </a:extLst>
          </p:cNvPr>
          <p:cNvSpPr/>
          <p:nvPr/>
        </p:nvSpPr>
        <p:spPr>
          <a:xfrm>
            <a:off x="0" y="2979002"/>
            <a:ext cx="2816973" cy="4513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50" name="CasellaDiTesto 49">
            <a:extLst>
              <a:ext uri="{FF2B5EF4-FFF2-40B4-BE49-F238E27FC236}">
                <a16:creationId xmlns:a16="http://schemas.microsoft.com/office/drawing/2014/main" id="{4FE7AEC9-190F-4F1C-826B-89A36EA5DB4D}"/>
              </a:ext>
            </a:extLst>
          </p:cNvPr>
          <p:cNvSpPr txBox="1"/>
          <p:nvPr/>
        </p:nvSpPr>
        <p:spPr>
          <a:xfrm>
            <a:off x="469401" y="3032284"/>
            <a:ext cx="2227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React</a:t>
            </a:r>
            <a:endParaRPr lang="it-IT" dirty="0"/>
          </a:p>
        </p:txBody>
      </p:sp>
      <p:pic>
        <p:nvPicPr>
          <p:cNvPr id="51" name="Picture 26" descr="React free icon">
            <a:extLst>
              <a:ext uri="{FF2B5EF4-FFF2-40B4-BE49-F238E27FC236}">
                <a16:creationId xmlns:a16="http://schemas.microsoft.com/office/drawing/2014/main" id="{DBF6BA33-7A2A-417E-A8EB-79F3FD23DC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73" y="3069500"/>
            <a:ext cx="334558" cy="293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80880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6" descr="Notte 4k Ultra HD Wallpaper | Sfondo | 4096x2733">
            <a:extLst>
              <a:ext uri="{FF2B5EF4-FFF2-40B4-BE49-F238E27FC236}">
                <a16:creationId xmlns:a16="http://schemas.microsoft.com/office/drawing/2014/main" id="{D24F00CD-D050-4B09-BE47-0EF3ECBDDA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2239" y="-2"/>
            <a:ext cx="936975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D1AA1B1A-464B-4181-9FB9-C9483E9E0D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822245" cy="6858000"/>
          </a:xfrm>
          <a:prstGeom prst="rect">
            <a:avLst/>
          </a:prstGeom>
        </p:spPr>
      </p:pic>
      <p:sp>
        <p:nvSpPr>
          <p:cNvPr id="6" name="Rettangolo 5">
            <a:extLst>
              <a:ext uri="{FF2B5EF4-FFF2-40B4-BE49-F238E27FC236}">
                <a16:creationId xmlns:a16="http://schemas.microsoft.com/office/drawing/2014/main" id="{156D588F-1EC9-49DF-8305-C561E697ECAF}"/>
              </a:ext>
            </a:extLst>
          </p:cNvPr>
          <p:cNvSpPr/>
          <p:nvPr/>
        </p:nvSpPr>
        <p:spPr>
          <a:xfrm>
            <a:off x="0" y="328245"/>
            <a:ext cx="2822244" cy="4513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FD1723B6-A801-44B2-8319-8EB48511E418}"/>
              </a:ext>
            </a:extLst>
          </p:cNvPr>
          <p:cNvSpPr txBox="1"/>
          <p:nvPr/>
        </p:nvSpPr>
        <p:spPr>
          <a:xfrm>
            <a:off x="465950" y="369249"/>
            <a:ext cx="2227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IoT </a:t>
            </a:r>
            <a:r>
              <a:rPr lang="it-IT" dirty="0" err="1"/>
              <a:t>logger</a:t>
            </a:r>
            <a:endParaRPr lang="it-IT" dirty="0"/>
          </a:p>
        </p:txBody>
      </p:sp>
      <p:sp>
        <p:nvSpPr>
          <p:cNvPr id="38" name="Rettangolo 37">
            <a:extLst>
              <a:ext uri="{FF2B5EF4-FFF2-40B4-BE49-F238E27FC236}">
                <a16:creationId xmlns:a16="http://schemas.microsoft.com/office/drawing/2014/main" id="{2BF3BF4A-2D79-475E-8E4D-8A49DACBCF29}"/>
              </a:ext>
            </a:extLst>
          </p:cNvPr>
          <p:cNvSpPr/>
          <p:nvPr/>
        </p:nvSpPr>
        <p:spPr>
          <a:xfrm>
            <a:off x="0" y="779584"/>
            <a:ext cx="2822244" cy="4513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0" name="CasellaDiTesto 39">
            <a:extLst>
              <a:ext uri="{FF2B5EF4-FFF2-40B4-BE49-F238E27FC236}">
                <a16:creationId xmlns:a16="http://schemas.microsoft.com/office/drawing/2014/main" id="{7A8407F1-7DC8-4CB1-A7A8-B631DAE8F573}"/>
              </a:ext>
            </a:extLst>
          </p:cNvPr>
          <p:cNvSpPr txBox="1"/>
          <p:nvPr/>
        </p:nvSpPr>
        <p:spPr>
          <a:xfrm>
            <a:off x="465950" y="820588"/>
            <a:ext cx="2227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Technologies</a:t>
            </a:r>
          </a:p>
        </p:txBody>
      </p:sp>
      <p:sp>
        <p:nvSpPr>
          <p:cNvPr id="41" name="Rettangolo 40">
            <a:extLst>
              <a:ext uri="{FF2B5EF4-FFF2-40B4-BE49-F238E27FC236}">
                <a16:creationId xmlns:a16="http://schemas.microsoft.com/office/drawing/2014/main" id="{93B7FB8C-54CE-474C-9790-E9D2E654C71C}"/>
              </a:ext>
            </a:extLst>
          </p:cNvPr>
          <p:cNvSpPr/>
          <p:nvPr/>
        </p:nvSpPr>
        <p:spPr>
          <a:xfrm>
            <a:off x="0" y="1230922"/>
            <a:ext cx="2822244" cy="4513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3" name="CasellaDiTesto 42">
            <a:extLst>
              <a:ext uri="{FF2B5EF4-FFF2-40B4-BE49-F238E27FC236}">
                <a16:creationId xmlns:a16="http://schemas.microsoft.com/office/drawing/2014/main" id="{D3B36629-8E51-4E78-840D-580425CCDDD5}"/>
              </a:ext>
            </a:extLst>
          </p:cNvPr>
          <p:cNvSpPr txBox="1"/>
          <p:nvPr/>
        </p:nvSpPr>
        <p:spPr>
          <a:xfrm>
            <a:off x="465950" y="1271926"/>
            <a:ext cx="2227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Architecture</a:t>
            </a: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0624EDEF-D72D-4A7F-8261-1CFFD2255305}"/>
              </a:ext>
            </a:extLst>
          </p:cNvPr>
          <p:cNvSpPr/>
          <p:nvPr/>
        </p:nvSpPr>
        <p:spPr>
          <a:xfrm>
            <a:off x="2822242" y="-1"/>
            <a:ext cx="9369755" cy="4513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7" name="CasellaDiTesto 46">
            <a:extLst>
              <a:ext uri="{FF2B5EF4-FFF2-40B4-BE49-F238E27FC236}">
                <a16:creationId xmlns:a16="http://schemas.microsoft.com/office/drawing/2014/main" id="{127F7C9D-4586-4366-8E2A-20003A761790}"/>
              </a:ext>
            </a:extLst>
          </p:cNvPr>
          <p:cNvSpPr txBox="1"/>
          <p:nvPr/>
        </p:nvSpPr>
        <p:spPr>
          <a:xfrm>
            <a:off x="2822239" y="41002"/>
            <a:ext cx="2549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Architecture</a:t>
            </a:r>
          </a:p>
        </p:txBody>
      </p:sp>
      <p:sp>
        <p:nvSpPr>
          <p:cNvPr id="20" name="Rettangolo 19">
            <a:extLst>
              <a:ext uri="{FF2B5EF4-FFF2-40B4-BE49-F238E27FC236}">
                <a16:creationId xmlns:a16="http://schemas.microsoft.com/office/drawing/2014/main" id="{8A33BD22-0FCA-4EA4-A922-3015D1A474BE}"/>
              </a:ext>
            </a:extLst>
          </p:cNvPr>
          <p:cNvSpPr/>
          <p:nvPr/>
        </p:nvSpPr>
        <p:spPr>
          <a:xfrm>
            <a:off x="2822245" y="0"/>
            <a:ext cx="9369755" cy="4513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1399FEF7-3D3C-4665-A9DD-2DA08E77491A}"/>
              </a:ext>
            </a:extLst>
          </p:cNvPr>
          <p:cNvSpPr txBox="1"/>
          <p:nvPr/>
        </p:nvSpPr>
        <p:spPr>
          <a:xfrm>
            <a:off x="2822242" y="41003"/>
            <a:ext cx="2549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Sensors</a:t>
            </a:r>
            <a:r>
              <a:rPr lang="it-IT" dirty="0"/>
              <a:t> – Sensor.py</a:t>
            </a:r>
          </a:p>
        </p:txBody>
      </p:sp>
      <p:pic>
        <p:nvPicPr>
          <p:cNvPr id="61" name="Immagine 60">
            <a:extLst>
              <a:ext uri="{FF2B5EF4-FFF2-40B4-BE49-F238E27FC236}">
                <a16:creationId xmlns:a16="http://schemas.microsoft.com/office/drawing/2014/main" id="{4F360D83-1FE5-4E38-907E-0BB4DD1C95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62" y="421295"/>
            <a:ext cx="254978" cy="254978"/>
          </a:xfrm>
          <a:prstGeom prst="rect">
            <a:avLst/>
          </a:prstGeom>
        </p:spPr>
      </p:pic>
      <p:pic>
        <p:nvPicPr>
          <p:cNvPr id="32" name="Picture 12">
            <a:extLst>
              <a:ext uri="{FF2B5EF4-FFF2-40B4-BE49-F238E27FC236}">
                <a16:creationId xmlns:a16="http://schemas.microsoft.com/office/drawing/2014/main" id="{1B15E3C8-7C2D-4D06-8949-B491B7A046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62" y="1326475"/>
            <a:ext cx="254978" cy="254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14" descr="Project management free icon">
            <a:extLst>
              <a:ext uri="{FF2B5EF4-FFF2-40B4-BE49-F238E27FC236}">
                <a16:creationId xmlns:a16="http://schemas.microsoft.com/office/drawing/2014/main" id="{752AF5F1-766B-4E74-B0F3-0CF23269A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62" y="901183"/>
            <a:ext cx="254978" cy="254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Rettangolo 55">
            <a:extLst>
              <a:ext uri="{FF2B5EF4-FFF2-40B4-BE49-F238E27FC236}">
                <a16:creationId xmlns:a16="http://schemas.microsoft.com/office/drawing/2014/main" id="{042DA1CC-9AF7-4594-9BB1-56B2D958F8BE}"/>
              </a:ext>
            </a:extLst>
          </p:cNvPr>
          <p:cNvSpPr/>
          <p:nvPr/>
        </p:nvSpPr>
        <p:spPr>
          <a:xfrm>
            <a:off x="-1" y="1680265"/>
            <a:ext cx="2822239" cy="451339"/>
          </a:xfrm>
          <a:prstGeom prst="rect">
            <a:avLst/>
          </a:prstGeom>
          <a:solidFill>
            <a:srgbClr val="419F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57" name="CasellaDiTesto 56">
            <a:extLst>
              <a:ext uri="{FF2B5EF4-FFF2-40B4-BE49-F238E27FC236}">
                <a16:creationId xmlns:a16="http://schemas.microsoft.com/office/drawing/2014/main" id="{7BEE3639-31C4-4701-9F8B-6111549EA5F8}"/>
              </a:ext>
            </a:extLst>
          </p:cNvPr>
          <p:cNvSpPr txBox="1"/>
          <p:nvPr/>
        </p:nvSpPr>
        <p:spPr>
          <a:xfrm>
            <a:off x="466768" y="1718009"/>
            <a:ext cx="2227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chemeClr val="bg1"/>
                </a:solidFill>
              </a:rPr>
              <a:t>Sensors</a:t>
            </a:r>
            <a:endParaRPr lang="it-IT" dirty="0">
              <a:solidFill>
                <a:schemeClr val="bg1"/>
              </a:solidFill>
            </a:endParaRPr>
          </a:p>
        </p:txBody>
      </p:sp>
      <p:pic>
        <p:nvPicPr>
          <p:cNvPr id="64" name="Picture 16" descr="Sensor free icon">
            <a:extLst>
              <a:ext uri="{FF2B5EF4-FFF2-40B4-BE49-F238E27FC236}">
                <a16:creationId xmlns:a16="http://schemas.microsoft.com/office/drawing/2014/main" id="{33E451C7-5587-45BC-933B-63287A3F31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62" y="1777813"/>
            <a:ext cx="254978" cy="254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Rettangolo con angoli arrotondati 23">
            <a:extLst>
              <a:ext uri="{FF2B5EF4-FFF2-40B4-BE49-F238E27FC236}">
                <a16:creationId xmlns:a16="http://schemas.microsoft.com/office/drawing/2014/main" id="{0784BAA6-629C-4DE6-A4FF-A817557DE605}"/>
              </a:ext>
            </a:extLst>
          </p:cNvPr>
          <p:cNvSpPr/>
          <p:nvPr/>
        </p:nvSpPr>
        <p:spPr>
          <a:xfrm>
            <a:off x="2910957" y="571485"/>
            <a:ext cx="4204218" cy="4071535"/>
          </a:xfrm>
          <a:prstGeom prst="roundRect">
            <a:avLst>
              <a:gd name="adj" fmla="val 5041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70126A13-D79C-4721-90D1-27DE2E38D6A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02162" y="676273"/>
            <a:ext cx="3994714" cy="3823290"/>
          </a:xfrm>
          <a:prstGeom prst="rect">
            <a:avLst/>
          </a:prstGeom>
        </p:spPr>
      </p:pic>
      <p:sp>
        <p:nvSpPr>
          <p:cNvPr id="30" name="Rettangolo con angoli arrotondati 29">
            <a:extLst>
              <a:ext uri="{FF2B5EF4-FFF2-40B4-BE49-F238E27FC236}">
                <a16:creationId xmlns:a16="http://schemas.microsoft.com/office/drawing/2014/main" id="{E3C84783-6BCE-49FE-BA1D-598199BA23B2}"/>
              </a:ext>
            </a:extLst>
          </p:cNvPr>
          <p:cNvSpPr/>
          <p:nvPr/>
        </p:nvSpPr>
        <p:spPr>
          <a:xfrm>
            <a:off x="7989903" y="4783790"/>
            <a:ext cx="4091724" cy="2030866"/>
          </a:xfrm>
          <a:prstGeom prst="roundRect">
            <a:avLst>
              <a:gd name="adj" fmla="val 6902"/>
            </a:avLst>
          </a:prstGeom>
          <a:solidFill>
            <a:srgbClr val="EFFD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E678329B-332B-4FC6-A62E-850D763EBC3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62923" y="5799223"/>
            <a:ext cx="3820058" cy="924054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AC452112-E173-4921-831A-96ACA5B7F6E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491581" y="4834149"/>
            <a:ext cx="3162741" cy="905001"/>
          </a:xfrm>
          <a:prstGeom prst="rect">
            <a:avLst/>
          </a:prstGeom>
        </p:spPr>
      </p:pic>
      <p:sp>
        <p:nvSpPr>
          <p:cNvPr id="31" name="Rettangolo 30">
            <a:extLst>
              <a:ext uri="{FF2B5EF4-FFF2-40B4-BE49-F238E27FC236}">
                <a16:creationId xmlns:a16="http://schemas.microsoft.com/office/drawing/2014/main" id="{D9B8D8A5-A1A7-4D58-9B88-515EF8CAE0F5}"/>
              </a:ext>
            </a:extLst>
          </p:cNvPr>
          <p:cNvSpPr/>
          <p:nvPr/>
        </p:nvSpPr>
        <p:spPr>
          <a:xfrm>
            <a:off x="-311" y="2131603"/>
            <a:ext cx="2816973" cy="4513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8F4EECFA-833E-4A0D-8660-8B67C12F813C}"/>
              </a:ext>
            </a:extLst>
          </p:cNvPr>
          <p:cNvSpPr txBox="1"/>
          <p:nvPr/>
        </p:nvSpPr>
        <p:spPr>
          <a:xfrm>
            <a:off x="466457" y="2169347"/>
            <a:ext cx="2227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Middleware</a:t>
            </a:r>
          </a:p>
        </p:txBody>
      </p:sp>
      <p:pic>
        <p:nvPicPr>
          <p:cNvPr id="36" name="Picture 2" descr="Server free icon">
            <a:extLst>
              <a:ext uri="{FF2B5EF4-FFF2-40B4-BE49-F238E27FC236}">
                <a16:creationId xmlns:a16="http://schemas.microsoft.com/office/drawing/2014/main" id="{B93D9E30-CFCB-46C3-94CA-2AEB8D47E3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02" y="2226524"/>
            <a:ext cx="254978" cy="254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Rettangolo 36">
            <a:extLst>
              <a:ext uri="{FF2B5EF4-FFF2-40B4-BE49-F238E27FC236}">
                <a16:creationId xmlns:a16="http://schemas.microsoft.com/office/drawing/2014/main" id="{028FFF41-BF9F-490A-B1B4-3080170B82A0}"/>
              </a:ext>
            </a:extLst>
          </p:cNvPr>
          <p:cNvSpPr/>
          <p:nvPr/>
        </p:nvSpPr>
        <p:spPr>
          <a:xfrm>
            <a:off x="2633" y="2571926"/>
            <a:ext cx="2816973" cy="4513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2" name="CasellaDiTesto 41">
            <a:extLst>
              <a:ext uri="{FF2B5EF4-FFF2-40B4-BE49-F238E27FC236}">
                <a16:creationId xmlns:a16="http://schemas.microsoft.com/office/drawing/2014/main" id="{25E0E23A-FA10-4956-9BA1-CAD0CD87B9F8}"/>
              </a:ext>
            </a:extLst>
          </p:cNvPr>
          <p:cNvSpPr txBox="1"/>
          <p:nvPr/>
        </p:nvSpPr>
        <p:spPr>
          <a:xfrm>
            <a:off x="469401" y="2609670"/>
            <a:ext cx="2227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Nuclio</a:t>
            </a:r>
            <a:endParaRPr lang="it-IT" dirty="0"/>
          </a:p>
        </p:txBody>
      </p:sp>
      <p:pic>
        <p:nvPicPr>
          <p:cNvPr id="44" name="Picture 16" descr="Nuclio: Serverless Platform for Automated Data Science">
            <a:extLst>
              <a:ext uri="{FF2B5EF4-FFF2-40B4-BE49-F238E27FC236}">
                <a16:creationId xmlns:a16="http://schemas.microsoft.com/office/drawing/2014/main" id="{C18E6F4B-4AFB-413A-8915-2F8E2D6FC6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73" y="2666846"/>
            <a:ext cx="349435" cy="254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Rettangolo 44">
            <a:extLst>
              <a:ext uri="{FF2B5EF4-FFF2-40B4-BE49-F238E27FC236}">
                <a16:creationId xmlns:a16="http://schemas.microsoft.com/office/drawing/2014/main" id="{8F60CDFB-5971-40CB-948B-CF897797666B}"/>
              </a:ext>
            </a:extLst>
          </p:cNvPr>
          <p:cNvSpPr/>
          <p:nvPr/>
        </p:nvSpPr>
        <p:spPr>
          <a:xfrm>
            <a:off x="0" y="2979002"/>
            <a:ext cx="2816973" cy="4513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6" name="CasellaDiTesto 45">
            <a:extLst>
              <a:ext uri="{FF2B5EF4-FFF2-40B4-BE49-F238E27FC236}">
                <a16:creationId xmlns:a16="http://schemas.microsoft.com/office/drawing/2014/main" id="{13D10D23-622E-40EE-A2E7-9DF71DDF95B2}"/>
              </a:ext>
            </a:extLst>
          </p:cNvPr>
          <p:cNvSpPr txBox="1"/>
          <p:nvPr/>
        </p:nvSpPr>
        <p:spPr>
          <a:xfrm>
            <a:off x="469401" y="3032284"/>
            <a:ext cx="2227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React</a:t>
            </a:r>
            <a:endParaRPr lang="it-IT" dirty="0"/>
          </a:p>
        </p:txBody>
      </p:sp>
      <p:pic>
        <p:nvPicPr>
          <p:cNvPr id="48" name="Picture 26" descr="React free icon">
            <a:extLst>
              <a:ext uri="{FF2B5EF4-FFF2-40B4-BE49-F238E27FC236}">
                <a16:creationId xmlns:a16="http://schemas.microsoft.com/office/drawing/2014/main" id="{97797CC1-B314-4AB1-87F8-B964C78723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73" y="3069500"/>
            <a:ext cx="334558" cy="293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32127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6" descr="Notte 4k Ultra HD Wallpaper | Sfondo | 4096x2733">
            <a:extLst>
              <a:ext uri="{FF2B5EF4-FFF2-40B4-BE49-F238E27FC236}">
                <a16:creationId xmlns:a16="http://schemas.microsoft.com/office/drawing/2014/main" id="{D24F00CD-D050-4B09-BE47-0EF3ECBDDA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2239" y="-2"/>
            <a:ext cx="936975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D1AA1B1A-464B-4181-9FB9-C9483E9E0D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822245" cy="6858000"/>
          </a:xfrm>
          <a:prstGeom prst="rect">
            <a:avLst/>
          </a:prstGeom>
        </p:spPr>
      </p:pic>
      <p:sp>
        <p:nvSpPr>
          <p:cNvPr id="6" name="Rettangolo 5">
            <a:extLst>
              <a:ext uri="{FF2B5EF4-FFF2-40B4-BE49-F238E27FC236}">
                <a16:creationId xmlns:a16="http://schemas.microsoft.com/office/drawing/2014/main" id="{156D588F-1EC9-49DF-8305-C561E697ECAF}"/>
              </a:ext>
            </a:extLst>
          </p:cNvPr>
          <p:cNvSpPr/>
          <p:nvPr/>
        </p:nvSpPr>
        <p:spPr>
          <a:xfrm>
            <a:off x="0" y="328245"/>
            <a:ext cx="2822244" cy="4513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FD1723B6-A801-44B2-8319-8EB48511E418}"/>
              </a:ext>
            </a:extLst>
          </p:cNvPr>
          <p:cNvSpPr txBox="1"/>
          <p:nvPr/>
        </p:nvSpPr>
        <p:spPr>
          <a:xfrm>
            <a:off x="465950" y="369249"/>
            <a:ext cx="2227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IoT </a:t>
            </a:r>
            <a:r>
              <a:rPr lang="it-IT" dirty="0" err="1"/>
              <a:t>logger</a:t>
            </a:r>
            <a:endParaRPr lang="it-IT" dirty="0"/>
          </a:p>
        </p:txBody>
      </p:sp>
      <p:sp>
        <p:nvSpPr>
          <p:cNvPr id="38" name="Rettangolo 37">
            <a:extLst>
              <a:ext uri="{FF2B5EF4-FFF2-40B4-BE49-F238E27FC236}">
                <a16:creationId xmlns:a16="http://schemas.microsoft.com/office/drawing/2014/main" id="{2BF3BF4A-2D79-475E-8E4D-8A49DACBCF29}"/>
              </a:ext>
            </a:extLst>
          </p:cNvPr>
          <p:cNvSpPr/>
          <p:nvPr/>
        </p:nvSpPr>
        <p:spPr>
          <a:xfrm>
            <a:off x="0" y="779584"/>
            <a:ext cx="2822244" cy="4513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0" name="CasellaDiTesto 39">
            <a:extLst>
              <a:ext uri="{FF2B5EF4-FFF2-40B4-BE49-F238E27FC236}">
                <a16:creationId xmlns:a16="http://schemas.microsoft.com/office/drawing/2014/main" id="{7A8407F1-7DC8-4CB1-A7A8-B631DAE8F573}"/>
              </a:ext>
            </a:extLst>
          </p:cNvPr>
          <p:cNvSpPr txBox="1"/>
          <p:nvPr/>
        </p:nvSpPr>
        <p:spPr>
          <a:xfrm>
            <a:off x="465950" y="820588"/>
            <a:ext cx="2227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Technologies</a:t>
            </a:r>
          </a:p>
        </p:txBody>
      </p:sp>
      <p:sp>
        <p:nvSpPr>
          <p:cNvPr id="41" name="Rettangolo 40">
            <a:extLst>
              <a:ext uri="{FF2B5EF4-FFF2-40B4-BE49-F238E27FC236}">
                <a16:creationId xmlns:a16="http://schemas.microsoft.com/office/drawing/2014/main" id="{93B7FB8C-54CE-474C-9790-E9D2E654C71C}"/>
              </a:ext>
            </a:extLst>
          </p:cNvPr>
          <p:cNvSpPr/>
          <p:nvPr/>
        </p:nvSpPr>
        <p:spPr>
          <a:xfrm>
            <a:off x="0" y="1230922"/>
            <a:ext cx="2822244" cy="4513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3" name="CasellaDiTesto 42">
            <a:extLst>
              <a:ext uri="{FF2B5EF4-FFF2-40B4-BE49-F238E27FC236}">
                <a16:creationId xmlns:a16="http://schemas.microsoft.com/office/drawing/2014/main" id="{D3B36629-8E51-4E78-840D-580425CCDDD5}"/>
              </a:ext>
            </a:extLst>
          </p:cNvPr>
          <p:cNvSpPr txBox="1"/>
          <p:nvPr/>
        </p:nvSpPr>
        <p:spPr>
          <a:xfrm>
            <a:off x="465950" y="1271926"/>
            <a:ext cx="2227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Architecture</a:t>
            </a: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0624EDEF-D72D-4A7F-8261-1CFFD2255305}"/>
              </a:ext>
            </a:extLst>
          </p:cNvPr>
          <p:cNvSpPr/>
          <p:nvPr/>
        </p:nvSpPr>
        <p:spPr>
          <a:xfrm>
            <a:off x="2822242" y="-1"/>
            <a:ext cx="9369755" cy="4513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7" name="CasellaDiTesto 46">
            <a:extLst>
              <a:ext uri="{FF2B5EF4-FFF2-40B4-BE49-F238E27FC236}">
                <a16:creationId xmlns:a16="http://schemas.microsoft.com/office/drawing/2014/main" id="{127F7C9D-4586-4366-8E2A-20003A761790}"/>
              </a:ext>
            </a:extLst>
          </p:cNvPr>
          <p:cNvSpPr txBox="1"/>
          <p:nvPr/>
        </p:nvSpPr>
        <p:spPr>
          <a:xfrm>
            <a:off x="2822239" y="41002"/>
            <a:ext cx="2549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Architecture</a:t>
            </a:r>
          </a:p>
        </p:txBody>
      </p:sp>
      <p:sp>
        <p:nvSpPr>
          <p:cNvPr id="20" name="Rettangolo 19">
            <a:extLst>
              <a:ext uri="{FF2B5EF4-FFF2-40B4-BE49-F238E27FC236}">
                <a16:creationId xmlns:a16="http://schemas.microsoft.com/office/drawing/2014/main" id="{8A33BD22-0FCA-4EA4-A922-3015D1A474BE}"/>
              </a:ext>
            </a:extLst>
          </p:cNvPr>
          <p:cNvSpPr/>
          <p:nvPr/>
        </p:nvSpPr>
        <p:spPr>
          <a:xfrm>
            <a:off x="2822245" y="0"/>
            <a:ext cx="9369755" cy="4513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1399FEF7-3D3C-4665-A9DD-2DA08E77491A}"/>
              </a:ext>
            </a:extLst>
          </p:cNvPr>
          <p:cNvSpPr txBox="1"/>
          <p:nvPr/>
        </p:nvSpPr>
        <p:spPr>
          <a:xfrm>
            <a:off x="2822241" y="41003"/>
            <a:ext cx="7262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Sensors</a:t>
            </a:r>
            <a:r>
              <a:rPr lang="it-IT" dirty="0"/>
              <a:t> – AirConditionerSensor.py</a:t>
            </a:r>
          </a:p>
        </p:txBody>
      </p:sp>
      <p:pic>
        <p:nvPicPr>
          <p:cNvPr id="61" name="Immagine 60">
            <a:extLst>
              <a:ext uri="{FF2B5EF4-FFF2-40B4-BE49-F238E27FC236}">
                <a16:creationId xmlns:a16="http://schemas.microsoft.com/office/drawing/2014/main" id="{4F360D83-1FE5-4E38-907E-0BB4DD1C95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62" y="421295"/>
            <a:ext cx="254978" cy="254978"/>
          </a:xfrm>
          <a:prstGeom prst="rect">
            <a:avLst/>
          </a:prstGeom>
        </p:spPr>
      </p:pic>
      <p:pic>
        <p:nvPicPr>
          <p:cNvPr id="32" name="Picture 12">
            <a:extLst>
              <a:ext uri="{FF2B5EF4-FFF2-40B4-BE49-F238E27FC236}">
                <a16:creationId xmlns:a16="http://schemas.microsoft.com/office/drawing/2014/main" id="{1B15E3C8-7C2D-4D06-8949-B491B7A046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62" y="1326475"/>
            <a:ext cx="254978" cy="254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14" descr="Project management free icon">
            <a:extLst>
              <a:ext uri="{FF2B5EF4-FFF2-40B4-BE49-F238E27FC236}">
                <a16:creationId xmlns:a16="http://schemas.microsoft.com/office/drawing/2014/main" id="{752AF5F1-766B-4E74-B0F3-0CF23269A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62" y="901183"/>
            <a:ext cx="254978" cy="254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Rettangolo 55">
            <a:extLst>
              <a:ext uri="{FF2B5EF4-FFF2-40B4-BE49-F238E27FC236}">
                <a16:creationId xmlns:a16="http://schemas.microsoft.com/office/drawing/2014/main" id="{042DA1CC-9AF7-4594-9BB1-56B2D958F8BE}"/>
              </a:ext>
            </a:extLst>
          </p:cNvPr>
          <p:cNvSpPr/>
          <p:nvPr/>
        </p:nvSpPr>
        <p:spPr>
          <a:xfrm>
            <a:off x="0" y="1680265"/>
            <a:ext cx="2822236" cy="451339"/>
          </a:xfrm>
          <a:prstGeom prst="rect">
            <a:avLst/>
          </a:prstGeom>
          <a:solidFill>
            <a:srgbClr val="419F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57" name="CasellaDiTesto 56">
            <a:extLst>
              <a:ext uri="{FF2B5EF4-FFF2-40B4-BE49-F238E27FC236}">
                <a16:creationId xmlns:a16="http://schemas.microsoft.com/office/drawing/2014/main" id="{7BEE3639-31C4-4701-9F8B-6111549EA5F8}"/>
              </a:ext>
            </a:extLst>
          </p:cNvPr>
          <p:cNvSpPr txBox="1"/>
          <p:nvPr/>
        </p:nvSpPr>
        <p:spPr>
          <a:xfrm>
            <a:off x="466768" y="1718009"/>
            <a:ext cx="2227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chemeClr val="bg1"/>
                </a:solidFill>
              </a:rPr>
              <a:t>Sensors</a:t>
            </a:r>
            <a:endParaRPr lang="it-IT" dirty="0">
              <a:solidFill>
                <a:schemeClr val="bg1"/>
              </a:solidFill>
            </a:endParaRPr>
          </a:p>
        </p:txBody>
      </p:sp>
      <p:pic>
        <p:nvPicPr>
          <p:cNvPr id="64" name="Picture 16" descr="Sensor free icon">
            <a:extLst>
              <a:ext uri="{FF2B5EF4-FFF2-40B4-BE49-F238E27FC236}">
                <a16:creationId xmlns:a16="http://schemas.microsoft.com/office/drawing/2014/main" id="{33E451C7-5587-45BC-933B-63287A3F31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62" y="1777813"/>
            <a:ext cx="254978" cy="254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Rettangolo con angoli arrotondati 23">
            <a:extLst>
              <a:ext uri="{FF2B5EF4-FFF2-40B4-BE49-F238E27FC236}">
                <a16:creationId xmlns:a16="http://schemas.microsoft.com/office/drawing/2014/main" id="{763C2C25-73E7-4864-BEEC-8FA5106A9E76}"/>
              </a:ext>
            </a:extLst>
          </p:cNvPr>
          <p:cNvSpPr/>
          <p:nvPr/>
        </p:nvSpPr>
        <p:spPr>
          <a:xfrm>
            <a:off x="2910957" y="571485"/>
            <a:ext cx="4297711" cy="3982760"/>
          </a:xfrm>
          <a:prstGeom prst="roundRect">
            <a:avLst>
              <a:gd name="adj" fmla="val 5041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DAB064EF-D4AF-4AF9-B63F-9BE96CC772E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99667" y="676273"/>
            <a:ext cx="4111978" cy="3762561"/>
          </a:xfrm>
          <a:prstGeom prst="rect">
            <a:avLst/>
          </a:prstGeom>
        </p:spPr>
      </p:pic>
      <p:sp>
        <p:nvSpPr>
          <p:cNvPr id="25" name="Rettangolo 24">
            <a:extLst>
              <a:ext uri="{FF2B5EF4-FFF2-40B4-BE49-F238E27FC236}">
                <a16:creationId xmlns:a16="http://schemas.microsoft.com/office/drawing/2014/main" id="{D4E2452D-71D3-4675-AD21-2798FD93D7F3}"/>
              </a:ext>
            </a:extLst>
          </p:cNvPr>
          <p:cNvSpPr/>
          <p:nvPr/>
        </p:nvSpPr>
        <p:spPr>
          <a:xfrm>
            <a:off x="-311" y="2131603"/>
            <a:ext cx="2816973" cy="4513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23E3BF68-397A-4B6C-8582-6C7EC07E31FA}"/>
              </a:ext>
            </a:extLst>
          </p:cNvPr>
          <p:cNvSpPr txBox="1"/>
          <p:nvPr/>
        </p:nvSpPr>
        <p:spPr>
          <a:xfrm>
            <a:off x="466457" y="2169347"/>
            <a:ext cx="2227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Middleware</a:t>
            </a:r>
          </a:p>
        </p:txBody>
      </p:sp>
      <p:pic>
        <p:nvPicPr>
          <p:cNvPr id="27" name="Picture 2" descr="Server free icon">
            <a:extLst>
              <a:ext uri="{FF2B5EF4-FFF2-40B4-BE49-F238E27FC236}">
                <a16:creationId xmlns:a16="http://schemas.microsoft.com/office/drawing/2014/main" id="{11A8AC2A-4987-4179-96A8-C553EFE4ED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02" y="2226524"/>
            <a:ext cx="254978" cy="254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Rettangolo 27">
            <a:extLst>
              <a:ext uri="{FF2B5EF4-FFF2-40B4-BE49-F238E27FC236}">
                <a16:creationId xmlns:a16="http://schemas.microsoft.com/office/drawing/2014/main" id="{E28D19A4-147B-4F66-9E4E-4D5E9CCC4A81}"/>
              </a:ext>
            </a:extLst>
          </p:cNvPr>
          <p:cNvSpPr/>
          <p:nvPr/>
        </p:nvSpPr>
        <p:spPr>
          <a:xfrm>
            <a:off x="2633" y="2571926"/>
            <a:ext cx="2816973" cy="4513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8E661C24-594F-45C6-893C-ED0437E3CE34}"/>
              </a:ext>
            </a:extLst>
          </p:cNvPr>
          <p:cNvSpPr txBox="1"/>
          <p:nvPr/>
        </p:nvSpPr>
        <p:spPr>
          <a:xfrm>
            <a:off x="469401" y="2609670"/>
            <a:ext cx="2227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Nuclio</a:t>
            </a:r>
            <a:endParaRPr lang="it-IT" dirty="0"/>
          </a:p>
        </p:txBody>
      </p:sp>
      <p:pic>
        <p:nvPicPr>
          <p:cNvPr id="30" name="Picture 16" descr="Nuclio: Serverless Platform for Automated Data Science">
            <a:extLst>
              <a:ext uri="{FF2B5EF4-FFF2-40B4-BE49-F238E27FC236}">
                <a16:creationId xmlns:a16="http://schemas.microsoft.com/office/drawing/2014/main" id="{555A9361-A0FA-46A8-909C-335E641FCD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73" y="2666846"/>
            <a:ext cx="349435" cy="254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Rettangolo 30">
            <a:extLst>
              <a:ext uri="{FF2B5EF4-FFF2-40B4-BE49-F238E27FC236}">
                <a16:creationId xmlns:a16="http://schemas.microsoft.com/office/drawing/2014/main" id="{A1E5A0FA-8E83-4841-B14E-B00A0DE488E4}"/>
              </a:ext>
            </a:extLst>
          </p:cNvPr>
          <p:cNvSpPr/>
          <p:nvPr/>
        </p:nvSpPr>
        <p:spPr>
          <a:xfrm>
            <a:off x="0" y="2979002"/>
            <a:ext cx="2816973" cy="4513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C84BB22C-63CB-487E-B460-12D541946C8A}"/>
              </a:ext>
            </a:extLst>
          </p:cNvPr>
          <p:cNvSpPr txBox="1"/>
          <p:nvPr/>
        </p:nvSpPr>
        <p:spPr>
          <a:xfrm>
            <a:off x="469401" y="3032284"/>
            <a:ext cx="2227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React</a:t>
            </a:r>
            <a:endParaRPr lang="it-IT" dirty="0"/>
          </a:p>
        </p:txBody>
      </p:sp>
      <p:pic>
        <p:nvPicPr>
          <p:cNvPr id="36" name="Picture 26" descr="React free icon">
            <a:extLst>
              <a:ext uri="{FF2B5EF4-FFF2-40B4-BE49-F238E27FC236}">
                <a16:creationId xmlns:a16="http://schemas.microsoft.com/office/drawing/2014/main" id="{E82FCE58-88BF-4106-AEB8-35FF8ABB4B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73" y="3069500"/>
            <a:ext cx="334558" cy="293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94897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6" descr="Notte 4k Ultra HD Wallpaper | Sfondo | 4096x2733">
            <a:extLst>
              <a:ext uri="{FF2B5EF4-FFF2-40B4-BE49-F238E27FC236}">
                <a16:creationId xmlns:a16="http://schemas.microsoft.com/office/drawing/2014/main" id="{D24F00CD-D050-4B09-BE47-0EF3ECBDDA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2239" y="-2"/>
            <a:ext cx="936975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D1AA1B1A-464B-4181-9FB9-C9483E9E0D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822245" cy="6858000"/>
          </a:xfrm>
          <a:prstGeom prst="rect">
            <a:avLst/>
          </a:prstGeom>
        </p:spPr>
      </p:pic>
      <p:sp>
        <p:nvSpPr>
          <p:cNvPr id="6" name="Rettangolo 5">
            <a:extLst>
              <a:ext uri="{FF2B5EF4-FFF2-40B4-BE49-F238E27FC236}">
                <a16:creationId xmlns:a16="http://schemas.microsoft.com/office/drawing/2014/main" id="{156D588F-1EC9-49DF-8305-C561E697ECAF}"/>
              </a:ext>
            </a:extLst>
          </p:cNvPr>
          <p:cNvSpPr/>
          <p:nvPr/>
        </p:nvSpPr>
        <p:spPr>
          <a:xfrm>
            <a:off x="0" y="328245"/>
            <a:ext cx="2822244" cy="4513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FD1723B6-A801-44B2-8319-8EB48511E418}"/>
              </a:ext>
            </a:extLst>
          </p:cNvPr>
          <p:cNvSpPr txBox="1"/>
          <p:nvPr/>
        </p:nvSpPr>
        <p:spPr>
          <a:xfrm>
            <a:off x="465950" y="369249"/>
            <a:ext cx="2227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IoT </a:t>
            </a:r>
            <a:r>
              <a:rPr lang="it-IT" dirty="0" err="1"/>
              <a:t>logger</a:t>
            </a:r>
            <a:endParaRPr lang="it-IT" dirty="0"/>
          </a:p>
        </p:txBody>
      </p:sp>
      <p:sp>
        <p:nvSpPr>
          <p:cNvPr id="38" name="Rettangolo 37">
            <a:extLst>
              <a:ext uri="{FF2B5EF4-FFF2-40B4-BE49-F238E27FC236}">
                <a16:creationId xmlns:a16="http://schemas.microsoft.com/office/drawing/2014/main" id="{2BF3BF4A-2D79-475E-8E4D-8A49DACBCF29}"/>
              </a:ext>
            </a:extLst>
          </p:cNvPr>
          <p:cNvSpPr/>
          <p:nvPr/>
        </p:nvSpPr>
        <p:spPr>
          <a:xfrm>
            <a:off x="0" y="779584"/>
            <a:ext cx="2822244" cy="4513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0" name="CasellaDiTesto 39">
            <a:extLst>
              <a:ext uri="{FF2B5EF4-FFF2-40B4-BE49-F238E27FC236}">
                <a16:creationId xmlns:a16="http://schemas.microsoft.com/office/drawing/2014/main" id="{7A8407F1-7DC8-4CB1-A7A8-B631DAE8F573}"/>
              </a:ext>
            </a:extLst>
          </p:cNvPr>
          <p:cNvSpPr txBox="1"/>
          <p:nvPr/>
        </p:nvSpPr>
        <p:spPr>
          <a:xfrm>
            <a:off x="465950" y="820588"/>
            <a:ext cx="2227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Technologies</a:t>
            </a:r>
          </a:p>
        </p:txBody>
      </p:sp>
      <p:sp>
        <p:nvSpPr>
          <p:cNvPr id="41" name="Rettangolo 40">
            <a:extLst>
              <a:ext uri="{FF2B5EF4-FFF2-40B4-BE49-F238E27FC236}">
                <a16:creationId xmlns:a16="http://schemas.microsoft.com/office/drawing/2014/main" id="{93B7FB8C-54CE-474C-9790-E9D2E654C71C}"/>
              </a:ext>
            </a:extLst>
          </p:cNvPr>
          <p:cNvSpPr/>
          <p:nvPr/>
        </p:nvSpPr>
        <p:spPr>
          <a:xfrm>
            <a:off x="0" y="1230922"/>
            <a:ext cx="2822244" cy="4513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3" name="CasellaDiTesto 42">
            <a:extLst>
              <a:ext uri="{FF2B5EF4-FFF2-40B4-BE49-F238E27FC236}">
                <a16:creationId xmlns:a16="http://schemas.microsoft.com/office/drawing/2014/main" id="{D3B36629-8E51-4E78-840D-580425CCDDD5}"/>
              </a:ext>
            </a:extLst>
          </p:cNvPr>
          <p:cNvSpPr txBox="1"/>
          <p:nvPr/>
        </p:nvSpPr>
        <p:spPr>
          <a:xfrm>
            <a:off x="465950" y="1271926"/>
            <a:ext cx="2227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Architecture</a:t>
            </a: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0624EDEF-D72D-4A7F-8261-1CFFD2255305}"/>
              </a:ext>
            </a:extLst>
          </p:cNvPr>
          <p:cNvSpPr/>
          <p:nvPr/>
        </p:nvSpPr>
        <p:spPr>
          <a:xfrm>
            <a:off x="2822242" y="-1"/>
            <a:ext cx="9369755" cy="4513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7" name="CasellaDiTesto 46">
            <a:extLst>
              <a:ext uri="{FF2B5EF4-FFF2-40B4-BE49-F238E27FC236}">
                <a16:creationId xmlns:a16="http://schemas.microsoft.com/office/drawing/2014/main" id="{127F7C9D-4586-4366-8E2A-20003A761790}"/>
              </a:ext>
            </a:extLst>
          </p:cNvPr>
          <p:cNvSpPr txBox="1"/>
          <p:nvPr/>
        </p:nvSpPr>
        <p:spPr>
          <a:xfrm>
            <a:off x="2822239" y="41002"/>
            <a:ext cx="2549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Architecture</a:t>
            </a:r>
          </a:p>
        </p:txBody>
      </p:sp>
      <p:sp>
        <p:nvSpPr>
          <p:cNvPr id="20" name="Rettangolo 19">
            <a:extLst>
              <a:ext uri="{FF2B5EF4-FFF2-40B4-BE49-F238E27FC236}">
                <a16:creationId xmlns:a16="http://schemas.microsoft.com/office/drawing/2014/main" id="{8A33BD22-0FCA-4EA4-A922-3015D1A474BE}"/>
              </a:ext>
            </a:extLst>
          </p:cNvPr>
          <p:cNvSpPr/>
          <p:nvPr/>
        </p:nvSpPr>
        <p:spPr>
          <a:xfrm>
            <a:off x="2822245" y="0"/>
            <a:ext cx="9369755" cy="4513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1399FEF7-3D3C-4665-A9DD-2DA08E77491A}"/>
              </a:ext>
            </a:extLst>
          </p:cNvPr>
          <p:cNvSpPr txBox="1"/>
          <p:nvPr/>
        </p:nvSpPr>
        <p:spPr>
          <a:xfrm>
            <a:off x="2822241" y="41003"/>
            <a:ext cx="6676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Sensors</a:t>
            </a:r>
            <a:r>
              <a:rPr lang="it-IT" dirty="0"/>
              <a:t> –RabbitMQConnector.py</a:t>
            </a:r>
          </a:p>
        </p:txBody>
      </p:sp>
      <p:pic>
        <p:nvPicPr>
          <p:cNvPr id="61" name="Immagine 60">
            <a:extLst>
              <a:ext uri="{FF2B5EF4-FFF2-40B4-BE49-F238E27FC236}">
                <a16:creationId xmlns:a16="http://schemas.microsoft.com/office/drawing/2014/main" id="{4F360D83-1FE5-4E38-907E-0BB4DD1C95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62" y="421295"/>
            <a:ext cx="254978" cy="254978"/>
          </a:xfrm>
          <a:prstGeom prst="rect">
            <a:avLst/>
          </a:prstGeom>
        </p:spPr>
      </p:pic>
      <p:pic>
        <p:nvPicPr>
          <p:cNvPr id="32" name="Picture 12">
            <a:extLst>
              <a:ext uri="{FF2B5EF4-FFF2-40B4-BE49-F238E27FC236}">
                <a16:creationId xmlns:a16="http://schemas.microsoft.com/office/drawing/2014/main" id="{1B15E3C8-7C2D-4D06-8949-B491B7A046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62" y="1326475"/>
            <a:ext cx="254978" cy="254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14" descr="Project management free icon">
            <a:extLst>
              <a:ext uri="{FF2B5EF4-FFF2-40B4-BE49-F238E27FC236}">
                <a16:creationId xmlns:a16="http://schemas.microsoft.com/office/drawing/2014/main" id="{752AF5F1-766B-4E74-B0F3-0CF23269A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62" y="901183"/>
            <a:ext cx="254978" cy="254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Rettangolo 55">
            <a:extLst>
              <a:ext uri="{FF2B5EF4-FFF2-40B4-BE49-F238E27FC236}">
                <a16:creationId xmlns:a16="http://schemas.microsoft.com/office/drawing/2014/main" id="{042DA1CC-9AF7-4594-9BB1-56B2D958F8BE}"/>
              </a:ext>
            </a:extLst>
          </p:cNvPr>
          <p:cNvSpPr/>
          <p:nvPr/>
        </p:nvSpPr>
        <p:spPr>
          <a:xfrm>
            <a:off x="0" y="1680265"/>
            <a:ext cx="2822236" cy="451339"/>
          </a:xfrm>
          <a:prstGeom prst="rect">
            <a:avLst/>
          </a:prstGeom>
          <a:solidFill>
            <a:srgbClr val="419F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57" name="CasellaDiTesto 56">
            <a:extLst>
              <a:ext uri="{FF2B5EF4-FFF2-40B4-BE49-F238E27FC236}">
                <a16:creationId xmlns:a16="http://schemas.microsoft.com/office/drawing/2014/main" id="{7BEE3639-31C4-4701-9F8B-6111549EA5F8}"/>
              </a:ext>
            </a:extLst>
          </p:cNvPr>
          <p:cNvSpPr txBox="1"/>
          <p:nvPr/>
        </p:nvSpPr>
        <p:spPr>
          <a:xfrm>
            <a:off x="466768" y="1718009"/>
            <a:ext cx="2227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chemeClr val="bg1"/>
                </a:solidFill>
              </a:rPr>
              <a:t>Sensors</a:t>
            </a:r>
            <a:endParaRPr lang="it-IT" dirty="0">
              <a:solidFill>
                <a:schemeClr val="bg1"/>
              </a:solidFill>
            </a:endParaRPr>
          </a:p>
        </p:txBody>
      </p:sp>
      <p:pic>
        <p:nvPicPr>
          <p:cNvPr id="64" name="Picture 16" descr="Sensor free icon">
            <a:extLst>
              <a:ext uri="{FF2B5EF4-FFF2-40B4-BE49-F238E27FC236}">
                <a16:creationId xmlns:a16="http://schemas.microsoft.com/office/drawing/2014/main" id="{33E451C7-5587-45BC-933B-63287A3F31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62" y="1777813"/>
            <a:ext cx="254978" cy="254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Rettangolo con angoli arrotondati 23">
            <a:extLst>
              <a:ext uri="{FF2B5EF4-FFF2-40B4-BE49-F238E27FC236}">
                <a16:creationId xmlns:a16="http://schemas.microsoft.com/office/drawing/2014/main" id="{763C2C25-73E7-4864-BEEC-8FA5106A9E76}"/>
              </a:ext>
            </a:extLst>
          </p:cNvPr>
          <p:cNvSpPr/>
          <p:nvPr/>
        </p:nvSpPr>
        <p:spPr>
          <a:xfrm>
            <a:off x="2910957" y="571484"/>
            <a:ext cx="6458804" cy="4577565"/>
          </a:xfrm>
          <a:prstGeom prst="roundRect">
            <a:avLst>
              <a:gd name="adj" fmla="val 5041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72DD8EAD-5904-4BC7-BB3C-A518EC1612F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41794" y="676273"/>
            <a:ext cx="6216148" cy="4321855"/>
          </a:xfrm>
          <a:prstGeom prst="rect">
            <a:avLst/>
          </a:prstGeom>
        </p:spPr>
      </p:pic>
      <p:sp>
        <p:nvSpPr>
          <p:cNvPr id="25" name="Rettangolo 24">
            <a:extLst>
              <a:ext uri="{FF2B5EF4-FFF2-40B4-BE49-F238E27FC236}">
                <a16:creationId xmlns:a16="http://schemas.microsoft.com/office/drawing/2014/main" id="{09391E15-0043-492C-97D9-135C606E3367}"/>
              </a:ext>
            </a:extLst>
          </p:cNvPr>
          <p:cNvSpPr/>
          <p:nvPr/>
        </p:nvSpPr>
        <p:spPr>
          <a:xfrm>
            <a:off x="-311" y="2131603"/>
            <a:ext cx="2816973" cy="4513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B21D7100-8D3A-4AE6-9CA6-7FF5F6E2A271}"/>
              </a:ext>
            </a:extLst>
          </p:cNvPr>
          <p:cNvSpPr txBox="1"/>
          <p:nvPr/>
        </p:nvSpPr>
        <p:spPr>
          <a:xfrm>
            <a:off x="466457" y="2169347"/>
            <a:ext cx="2227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Middleware</a:t>
            </a:r>
          </a:p>
        </p:txBody>
      </p:sp>
      <p:pic>
        <p:nvPicPr>
          <p:cNvPr id="27" name="Picture 2" descr="Server free icon">
            <a:extLst>
              <a:ext uri="{FF2B5EF4-FFF2-40B4-BE49-F238E27FC236}">
                <a16:creationId xmlns:a16="http://schemas.microsoft.com/office/drawing/2014/main" id="{FCE4ECE5-4819-4BFC-A91D-2E271796E9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02" y="2226524"/>
            <a:ext cx="254978" cy="254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Rettangolo 27">
            <a:extLst>
              <a:ext uri="{FF2B5EF4-FFF2-40B4-BE49-F238E27FC236}">
                <a16:creationId xmlns:a16="http://schemas.microsoft.com/office/drawing/2014/main" id="{02EDFC67-6ADD-4002-9BCF-44742A9406BC}"/>
              </a:ext>
            </a:extLst>
          </p:cNvPr>
          <p:cNvSpPr/>
          <p:nvPr/>
        </p:nvSpPr>
        <p:spPr>
          <a:xfrm>
            <a:off x="2633" y="2571926"/>
            <a:ext cx="2816973" cy="4513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921D09FB-844F-4CA2-86A7-22176F81DB8C}"/>
              </a:ext>
            </a:extLst>
          </p:cNvPr>
          <p:cNvSpPr txBox="1"/>
          <p:nvPr/>
        </p:nvSpPr>
        <p:spPr>
          <a:xfrm>
            <a:off x="469401" y="2609670"/>
            <a:ext cx="2227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Nuclio</a:t>
            </a:r>
            <a:endParaRPr lang="it-IT" dirty="0"/>
          </a:p>
        </p:txBody>
      </p:sp>
      <p:pic>
        <p:nvPicPr>
          <p:cNvPr id="30" name="Picture 16" descr="Nuclio: Serverless Platform for Automated Data Science">
            <a:extLst>
              <a:ext uri="{FF2B5EF4-FFF2-40B4-BE49-F238E27FC236}">
                <a16:creationId xmlns:a16="http://schemas.microsoft.com/office/drawing/2014/main" id="{0248201C-E189-437A-91CF-9CE19BC6FA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73" y="2666846"/>
            <a:ext cx="349435" cy="254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Rettangolo 30">
            <a:extLst>
              <a:ext uri="{FF2B5EF4-FFF2-40B4-BE49-F238E27FC236}">
                <a16:creationId xmlns:a16="http://schemas.microsoft.com/office/drawing/2014/main" id="{4E911E90-F71D-411B-9FB3-4570852DFE0F}"/>
              </a:ext>
            </a:extLst>
          </p:cNvPr>
          <p:cNvSpPr/>
          <p:nvPr/>
        </p:nvSpPr>
        <p:spPr>
          <a:xfrm>
            <a:off x="0" y="2979002"/>
            <a:ext cx="2816973" cy="4513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F0F88C03-034B-4205-BD69-27E0CE29A708}"/>
              </a:ext>
            </a:extLst>
          </p:cNvPr>
          <p:cNvSpPr txBox="1"/>
          <p:nvPr/>
        </p:nvSpPr>
        <p:spPr>
          <a:xfrm>
            <a:off x="469401" y="3032284"/>
            <a:ext cx="2227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React</a:t>
            </a:r>
            <a:endParaRPr lang="it-IT" dirty="0"/>
          </a:p>
        </p:txBody>
      </p:sp>
      <p:pic>
        <p:nvPicPr>
          <p:cNvPr id="36" name="Picture 26" descr="React free icon">
            <a:extLst>
              <a:ext uri="{FF2B5EF4-FFF2-40B4-BE49-F238E27FC236}">
                <a16:creationId xmlns:a16="http://schemas.microsoft.com/office/drawing/2014/main" id="{EC2657E7-EB69-498D-954F-4BFE6B502D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73" y="3069500"/>
            <a:ext cx="334558" cy="293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54936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6" descr="Notte 4k Ultra HD Wallpaper | Sfondo | 4096x2733">
            <a:extLst>
              <a:ext uri="{FF2B5EF4-FFF2-40B4-BE49-F238E27FC236}">
                <a16:creationId xmlns:a16="http://schemas.microsoft.com/office/drawing/2014/main" id="{D24F00CD-D050-4B09-BE47-0EF3ECBDDA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2239" y="-2"/>
            <a:ext cx="936975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D1AA1B1A-464B-4181-9FB9-C9483E9E0D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822245" cy="6858000"/>
          </a:xfrm>
          <a:prstGeom prst="rect">
            <a:avLst/>
          </a:prstGeom>
        </p:spPr>
      </p:pic>
      <p:sp>
        <p:nvSpPr>
          <p:cNvPr id="6" name="Rettangolo 5">
            <a:extLst>
              <a:ext uri="{FF2B5EF4-FFF2-40B4-BE49-F238E27FC236}">
                <a16:creationId xmlns:a16="http://schemas.microsoft.com/office/drawing/2014/main" id="{156D588F-1EC9-49DF-8305-C561E697ECAF}"/>
              </a:ext>
            </a:extLst>
          </p:cNvPr>
          <p:cNvSpPr/>
          <p:nvPr/>
        </p:nvSpPr>
        <p:spPr>
          <a:xfrm>
            <a:off x="0" y="328245"/>
            <a:ext cx="2822244" cy="4513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FD1723B6-A801-44B2-8319-8EB48511E418}"/>
              </a:ext>
            </a:extLst>
          </p:cNvPr>
          <p:cNvSpPr txBox="1"/>
          <p:nvPr/>
        </p:nvSpPr>
        <p:spPr>
          <a:xfrm>
            <a:off x="465950" y="369249"/>
            <a:ext cx="2227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IoT </a:t>
            </a:r>
            <a:r>
              <a:rPr lang="it-IT" dirty="0" err="1"/>
              <a:t>logger</a:t>
            </a:r>
            <a:endParaRPr lang="it-IT" dirty="0"/>
          </a:p>
        </p:txBody>
      </p:sp>
      <p:sp>
        <p:nvSpPr>
          <p:cNvPr id="38" name="Rettangolo 37">
            <a:extLst>
              <a:ext uri="{FF2B5EF4-FFF2-40B4-BE49-F238E27FC236}">
                <a16:creationId xmlns:a16="http://schemas.microsoft.com/office/drawing/2014/main" id="{2BF3BF4A-2D79-475E-8E4D-8A49DACBCF29}"/>
              </a:ext>
            </a:extLst>
          </p:cNvPr>
          <p:cNvSpPr/>
          <p:nvPr/>
        </p:nvSpPr>
        <p:spPr>
          <a:xfrm>
            <a:off x="0" y="779584"/>
            <a:ext cx="2822244" cy="4513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0" name="CasellaDiTesto 39">
            <a:extLst>
              <a:ext uri="{FF2B5EF4-FFF2-40B4-BE49-F238E27FC236}">
                <a16:creationId xmlns:a16="http://schemas.microsoft.com/office/drawing/2014/main" id="{7A8407F1-7DC8-4CB1-A7A8-B631DAE8F573}"/>
              </a:ext>
            </a:extLst>
          </p:cNvPr>
          <p:cNvSpPr txBox="1"/>
          <p:nvPr/>
        </p:nvSpPr>
        <p:spPr>
          <a:xfrm>
            <a:off x="465950" y="820588"/>
            <a:ext cx="2227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Technologies</a:t>
            </a:r>
          </a:p>
        </p:txBody>
      </p:sp>
      <p:sp>
        <p:nvSpPr>
          <p:cNvPr id="41" name="Rettangolo 40">
            <a:extLst>
              <a:ext uri="{FF2B5EF4-FFF2-40B4-BE49-F238E27FC236}">
                <a16:creationId xmlns:a16="http://schemas.microsoft.com/office/drawing/2014/main" id="{93B7FB8C-54CE-474C-9790-E9D2E654C71C}"/>
              </a:ext>
            </a:extLst>
          </p:cNvPr>
          <p:cNvSpPr/>
          <p:nvPr/>
        </p:nvSpPr>
        <p:spPr>
          <a:xfrm>
            <a:off x="0" y="1230922"/>
            <a:ext cx="2822244" cy="4513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3" name="CasellaDiTesto 42">
            <a:extLst>
              <a:ext uri="{FF2B5EF4-FFF2-40B4-BE49-F238E27FC236}">
                <a16:creationId xmlns:a16="http://schemas.microsoft.com/office/drawing/2014/main" id="{D3B36629-8E51-4E78-840D-580425CCDDD5}"/>
              </a:ext>
            </a:extLst>
          </p:cNvPr>
          <p:cNvSpPr txBox="1"/>
          <p:nvPr/>
        </p:nvSpPr>
        <p:spPr>
          <a:xfrm>
            <a:off x="465950" y="1271926"/>
            <a:ext cx="2227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Architecture</a:t>
            </a: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0624EDEF-D72D-4A7F-8261-1CFFD2255305}"/>
              </a:ext>
            </a:extLst>
          </p:cNvPr>
          <p:cNvSpPr/>
          <p:nvPr/>
        </p:nvSpPr>
        <p:spPr>
          <a:xfrm>
            <a:off x="2822242" y="-1"/>
            <a:ext cx="9369755" cy="4513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7" name="CasellaDiTesto 46">
            <a:extLst>
              <a:ext uri="{FF2B5EF4-FFF2-40B4-BE49-F238E27FC236}">
                <a16:creationId xmlns:a16="http://schemas.microsoft.com/office/drawing/2014/main" id="{127F7C9D-4586-4366-8E2A-20003A761790}"/>
              </a:ext>
            </a:extLst>
          </p:cNvPr>
          <p:cNvSpPr txBox="1"/>
          <p:nvPr/>
        </p:nvSpPr>
        <p:spPr>
          <a:xfrm>
            <a:off x="2822239" y="41002"/>
            <a:ext cx="2549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Architecture</a:t>
            </a:r>
          </a:p>
        </p:txBody>
      </p:sp>
      <p:sp>
        <p:nvSpPr>
          <p:cNvPr id="20" name="Rettangolo 19">
            <a:extLst>
              <a:ext uri="{FF2B5EF4-FFF2-40B4-BE49-F238E27FC236}">
                <a16:creationId xmlns:a16="http://schemas.microsoft.com/office/drawing/2014/main" id="{8A33BD22-0FCA-4EA4-A922-3015D1A474BE}"/>
              </a:ext>
            </a:extLst>
          </p:cNvPr>
          <p:cNvSpPr/>
          <p:nvPr/>
        </p:nvSpPr>
        <p:spPr>
          <a:xfrm>
            <a:off x="2822245" y="0"/>
            <a:ext cx="9369755" cy="4513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1399FEF7-3D3C-4665-A9DD-2DA08E77491A}"/>
              </a:ext>
            </a:extLst>
          </p:cNvPr>
          <p:cNvSpPr txBox="1"/>
          <p:nvPr/>
        </p:nvSpPr>
        <p:spPr>
          <a:xfrm>
            <a:off x="2822241" y="41003"/>
            <a:ext cx="2948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Sensors</a:t>
            </a:r>
            <a:r>
              <a:rPr lang="it-IT" dirty="0"/>
              <a:t> – AirConditioner.py</a:t>
            </a:r>
          </a:p>
        </p:txBody>
      </p:sp>
      <p:pic>
        <p:nvPicPr>
          <p:cNvPr id="61" name="Immagine 60">
            <a:extLst>
              <a:ext uri="{FF2B5EF4-FFF2-40B4-BE49-F238E27FC236}">
                <a16:creationId xmlns:a16="http://schemas.microsoft.com/office/drawing/2014/main" id="{4F360D83-1FE5-4E38-907E-0BB4DD1C95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62" y="421295"/>
            <a:ext cx="254978" cy="254978"/>
          </a:xfrm>
          <a:prstGeom prst="rect">
            <a:avLst/>
          </a:prstGeom>
        </p:spPr>
      </p:pic>
      <p:pic>
        <p:nvPicPr>
          <p:cNvPr id="32" name="Picture 12">
            <a:extLst>
              <a:ext uri="{FF2B5EF4-FFF2-40B4-BE49-F238E27FC236}">
                <a16:creationId xmlns:a16="http://schemas.microsoft.com/office/drawing/2014/main" id="{1B15E3C8-7C2D-4D06-8949-B491B7A046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62" y="1326475"/>
            <a:ext cx="254978" cy="254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14" descr="Project management free icon">
            <a:extLst>
              <a:ext uri="{FF2B5EF4-FFF2-40B4-BE49-F238E27FC236}">
                <a16:creationId xmlns:a16="http://schemas.microsoft.com/office/drawing/2014/main" id="{752AF5F1-766B-4E74-B0F3-0CF23269A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62" y="901183"/>
            <a:ext cx="254978" cy="254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Rettangolo 55">
            <a:extLst>
              <a:ext uri="{FF2B5EF4-FFF2-40B4-BE49-F238E27FC236}">
                <a16:creationId xmlns:a16="http://schemas.microsoft.com/office/drawing/2014/main" id="{042DA1CC-9AF7-4594-9BB1-56B2D958F8BE}"/>
              </a:ext>
            </a:extLst>
          </p:cNvPr>
          <p:cNvSpPr/>
          <p:nvPr/>
        </p:nvSpPr>
        <p:spPr>
          <a:xfrm>
            <a:off x="0" y="1680265"/>
            <a:ext cx="2822236" cy="451339"/>
          </a:xfrm>
          <a:prstGeom prst="rect">
            <a:avLst/>
          </a:prstGeom>
          <a:solidFill>
            <a:srgbClr val="419F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57" name="CasellaDiTesto 56">
            <a:extLst>
              <a:ext uri="{FF2B5EF4-FFF2-40B4-BE49-F238E27FC236}">
                <a16:creationId xmlns:a16="http://schemas.microsoft.com/office/drawing/2014/main" id="{7BEE3639-31C4-4701-9F8B-6111549EA5F8}"/>
              </a:ext>
            </a:extLst>
          </p:cNvPr>
          <p:cNvSpPr txBox="1"/>
          <p:nvPr/>
        </p:nvSpPr>
        <p:spPr>
          <a:xfrm>
            <a:off x="466768" y="1718009"/>
            <a:ext cx="2227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chemeClr val="bg1"/>
                </a:solidFill>
              </a:rPr>
              <a:t>Sensors</a:t>
            </a:r>
            <a:endParaRPr lang="it-IT" dirty="0">
              <a:solidFill>
                <a:schemeClr val="bg1"/>
              </a:solidFill>
            </a:endParaRPr>
          </a:p>
        </p:txBody>
      </p:sp>
      <p:pic>
        <p:nvPicPr>
          <p:cNvPr id="64" name="Picture 16" descr="Sensor free icon">
            <a:extLst>
              <a:ext uri="{FF2B5EF4-FFF2-40B4-BE49-F238E27FC236}">
                <a16:creationId xmlns:a16="http://schemas.microsoft.com/office/drawing/2014/main" id="{33E451C7-5587-45BC-933B-63287A3F31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62" y="1777813"/>
            <a:ext cx="254978" cy="254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Rettangolo con angoli arrotondati 23">
            <a:extLst>
              <a:ext uri="{FF2B5EF4-FFF2-40B4-BE49-F238E27FC236}">
                <a16:creationId xmlns:a16="http://schemas.microsoft.com/office/drawing/2014/main" id="{763C2C25-73E7-4864-BEEC-8FA5106A9E76}"/>
              </a:ext>
            </a:extLst>
          </p:cNvPr>
          <p:cNvSpPr/>
          <p:nvPr/>
        </p:nvSpPr>
        <p:spPr>
          <a:xfrm>
            <a:off x="2921819" y="571485"/>
            <a:ext cx="4739610" cy="4559808"/>
          </a:xfrm>
          <a:prstGeom prst="roundRect">
            <a:avLst>
              <a:gd name="adj" fmla="val 5041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695BD6FC-794B-4B60-8F66-446014444DE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42978" y="676273"/>
            <a:ext cx="4496427" cy="4324954"/>
          </a:xfrm>
          <a:prstGeom prst="rect">
            <a:avLst/>
          </a:prstGeom>
        </p:spPr>
      </p:pic>
      <p:sp>
        <p:nvSpPr>
          <p:cNvPr id="25" name="Rettangolo 24">
            <a:extLst>
              <a:ext uri="{FF2B5EF4-FFF2-40B4-BE49-F238E27FC236}">
                <a16:creationId xmlns:a16="http://schemas.microsoft.com/office/drawing/2014/main" id="{3353F035-C5E4-4E1E-ACBB-7E308C935B58}"/>
              </a:ext>
            </a:extLst>
          </p:cNvPr>
          <p:cNvSpPr/>
          <p:nvPr/>
        </p:nvSpPr>
        <p:spPr>
          <a:xfrm>
            <a:off x="-311" y="2131603"/>
            <a:ext cx="2816973" cy="4513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09B110B9-CAB6-4A8B-88CD-47EB45138AB1}"/>
              </a:ext>
            </a:extLst>
          </p:cNvPr>
          <p:cNvSpPr txBox="1"/>
          <p:nvPr/>
        </p:nvSpPr>
        <p:spPr>
          <a:xfrm>
            <a:off x="466457" y="2169347"/>
            <a:ext cx="2227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Middleware</a:t>
            </a:r>
          </a:p>
        </p:txBody>
      </p:sp>
      <p:pic>
        <p:nvPicPr>
          <p:cNvPr id="27" name="Picture 2" descr="Server free icon">
            <a:extLst>
              <a:ext uri="{FF2B5EF4-FFF2-40B4-BE49-F238E27FC236}">
                <a16:creationId xmlns:a16="http://schemas.microsoft.com/office/drawing/2014/main" id="{88CC7B29-4997-4C0D-99D3-AD52945F7F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02" y="2226524"/>
            <a:ext cx="254978" cy="254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Rettangolo 27">
            <a:extLst>
              <a:ext uri="{FF2B5EF4-FFF2-40B4-BE49-F238E27FC236}">
                <a16:creationId xmlns:a16="http://schemas.microsoft.com/office/drawing/2014/main" id="{03260EB2-05FB-4B57-879C-29279FDC1240}"/>
              </a:ext>
            </a:extLst>
          </p:cNvPr>
          <p:cNvSpPr/>
          <p:nvPr/>
        </p:nvSpPr>
        <p:spPr>
          <a:xfrm>
            <a:off x="2633" y="2571926"/>
            <a:ext cx="2816973" cy="4513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9265BB3E-5A44-4F8F-B8E4-43FAE95F3F2C}"/>
              </a:ext>
            </a:extLst>
          </p:cNvPr>
          <p:cNvSpPr txBox="1"/>
          <p:nvPr/>
        </p:nvSpPr>
        <p:spPr>
          <a:xfrm>
            <a:off x="469401" y="2609670"/>
            <a:ext cx="2227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Nuclio</a:t>
            </a:r>
            <a:endParaRPr lang="it-IT" dirty="0"/>
          </a:p>
        </p:txBody>
      </p:sp>
      <p:pic>
        <p:nvPicPr>
          <p:cNvPr id="30" name="Picture 16" descr="Nuclio: Serverless Platform for Automated Data Science">
            <a:extLst>
              <a:ext uri="{FF2B5EF4-FFF2-40B4-BE49-F238E27FC236}">
                <a16:creationId xmlns:a16="http://schemas.microsoft.com/office/drawing/2014/main" id="{7E0350D5-9D62-4350-A248-02D52E81A6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73" y="2666846"/>
            <a:ext cx="349435" cy="254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Rettangolo 30">
            <a:extLst>
              <a:ext uri="{FF2B5EF4-FFF2-40B4-BE49-F238E27FC236}">
                <a16:creationId xmlns:a16="http://schemas.microsoft.com/office/drawing/2014/main" id="{450782FE-2F79-455D-B94D-629DBFBC15D3}"/>
              </a:ext>
            </a:extLst>
          </p:cNvPr>
          <p:cNvSpPr/>
          <p:nvPr/>
        </p:nvSpPr>
        <p:spPr>
          <a:xfrm>
            <a:off x="0" y="2979002"/>
            <a:ext cx="2816973" cy="4513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B4AEFE43-2882-40C6-893D-53B2A0D4A0F3}"/>
              </a:ext>
            </a:extLst>
          </p:cNvPr>
          <p:cNvSpPr txBox="1"/>
          <p:nvPr/>
        </p:nvSpPr>
        <p:spPr>
          <a:xfrm>
            <a:off x="469401" y="3032284"/>
            <a:ext cx="2227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React</a:t>
            </a:r>
            <a:endParaRPr lang="it-IT" dirty="0"/>
          </a:p>
        </p:txBody>
      </p:sp>
      <p:pic>
        <p:nvPicPr>
          <p:cNvPr id="36" name="Picture 26" descr="React free icon">
            <a:extLst>
              <a:ext uri="{FF2B5EF4-FFF2-40B4-BE49-F238E27FC236}">
                <a16:creationId xmlns:a16="http://schemas.microsoft.com/office/drawing/2014/main" id="{DF556FF9-2689-4742-B5D2-5E94E111E7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73" y="3069500"/>
            <a:ext cx="334558" cy="293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011159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369</TotalTime>
  <Words>264</Words>
  <Application>Microsoft Office PowerPoint</Application>
  <PresentationFormat>Widescreen</PresentationFormat>
  <Paragraphs>148</Paragraphs>
  <Slides>13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13</vt:i4>
      </vt:variant>
    </vt:vector>
  </HeadingPairs>
  <TitlesOfParts>
    <vt:vector size="18" baseType="lpstr">
      <vt:lpstr>-apple-system</vt:lpstr>
      <vt:lpstr>Arial</vt:lpstr>
      <vt:lpstr>Calibri</vt:lpstr>
      <vt:lpstr>Calibri Light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mario offertucci</dc:creator>
  <cp:lastModifiedBy>Alessia Gifuni</cp:lastModifiedBy>
  <cp:revision>85</cp:revision>
  <dcterms:created xsi:type="dcterms:W3CDTF">2021-07-03T10:50:20Z</dcterms:created>
  <dcterms:modified xsi:type="dcterms:W3CDTF">2021-07-03T17:59:03Z</dcterms:modified>
</cp:coreProperties>
</file>